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3" r:id="rId3"/>
    <p:sldMasterId id="2147483685" r:id="rId4"/>
    <p:sldMasterId id="2147483688" r:id="rId5"/>
    <p:sldMasterId id="2147483700" r:id="rId6"/>
    <p:sldMasterId id="2147483714" r:id="rId7"/>
    <p:sldMasterId id="2147483729" r:id="rId8"/>
    <p:sldMasterId id="2147483741" r:id="rId9"/>
    <p:sldMasterId id="2147483750" r:id="rId10"/>
    <p:sldMasterId id="2147483763" r:id="rId11"/>
  </p:sldMasterIdLst>
  <p:notesMasterIdLst>
    <p:notesMasterId r:id="rId28"/>
  </p:notesMasterIdLst>
  <p:sldIdLst>
    <p:sldId id="256" r:id="rId12"/>
    <p:sldId id="1289" r:id="rId13"/>
    <p:sldId id="257" r:id="rId14"/>
    <p:sldId id="1290" r:id="rId15"/>
    <p:sldId id="4285" r:id="rId16"/>
    <p:sldId id="4286" r:id="rId17"/>
    <p:sldId id="4287" r:id="rId18"/>
    <p:sldId id="1717" r:id="rId19"/>
    <p:sldId id="1720" r:id="rId20"/>
    <p:sldId id="1715" r:id="rId21"/>
    <p:sldId id="4288" r:id="rId22"/>
    <p:sldId id="496" r:id="rId23"/>
    <p:sldId id="1706" r:id="rId24"/>
    <p:sldId id="1282" r:id="rId25"/>
    <p:sldId id="284" r:id="rId26"/>
    <p:sldId id="4289" r:id="rId27"/>
  </p:sldIdLst>
  <p:sldSz cx="14630400" cy="8229600"/>
  <p:notesSz cx="8229600" cy="14630400"/>
  <p:embeddedFontLst>
    <p:embeddedFont>
      <p:font typeface="Black Ops One" panose="02000000000000000000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Lora" pitchFamily="2" charset="0"/>
      <p:regular r:id="rId44"/>
      <p:bold r:id="rId45"/>
      <p:italic r:id="rId46"/>
      <p:boldItalic r:id="rId47"/>
    </p:embeddedFont>
    <p:embeddedFont>
      <p:font typeface="Merriweather Bold" panose="020B0604020202020204" charset="0"/>
      <p:bold r:id="rId48"/>
    </p:embeddedFont>
    <p:embeddedFont>
      <p:font typeface="Montserrat Bold" panose="020B0604020202020204" charset="0"/>
      <p:bold r:id="rId49"/>
    </p:embeddedFont>
    <p:embeddedFont>
      <p:font typeface="Nunito Semi Bold" panose="020B0604020202020204" charset="0"/>
      <p:regular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T Sans Bold" panose="020B0703020203020204" charset="0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Light" panose="02000000000000000000" pitchFamily="2" charset="0"/>
      <p:regular r:id="rId60"/>
      <p:italic r:id="rId61"/>
    </p:embeddedFont>
    <p:embeddedFont>
      <p:font typeface="Russo One" panose="02000503050000020004" pitchFamily="2" charset="0"/>
      <p:regular r:id="rId62"/>
    </p:embeddedFont>
    <p:embeddedFont>
      <p:font typeface="Sitka Text" pitchFamily="2" charset="0"/>
      <p:regular r:id="rId63"/>
      <p:bold r:id="rId64"/>
      <p:italic r:id="rId65"/>
      <p:boldItalic r:id="rId66"/>
    </p:embeddedFont>
    <p:embeddedFont>
      <p:font typeface="Tw Cen MT" panose="020B0602020104020603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FE912A"/>
    <a:srgbClr val="8A103E"/>
    <a:srgbClr val="E34856"/>
    <a:srgbClr val="A5A5A5"/>
    <a:srgbClr val="FFC000"/>
    <a:srgbClr val="ED7D31"/>
    <a:srgbClr val="008EE6"/>
    <a:srgbClr val="61B8ED"/>
    <a:srgbClr val="274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63" Type="http://schemas.openxmlformats.org/officeDocument/2006/relationships/font" Target="fonts/font35.fntdata"/><Relationship Id="rId68" Type="http://schemas.openxmlformats.org/officeDocument/2006/relationships/font" Target="fonts/font4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font" Target="fonts/font1.fntdata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font" Target="fonts/font3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3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font" Target="fonts/font36.fntdata"/><Relationship Id="rId69" Type="http://schemas.openxmlformats.org/officeDocument/2006/relationships/font" Target="fonts/font41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3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font" Target="fonts/font39.fntdata"/><Relationship Id="rId20" Type="http://schemas.openxmlformats.org/officeDocument/2006/relationships/slide" Target="slides/slide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70" Type="http://schemas.openxmlformats.org/officeDocument/2006/relationships/font" Target="fonts/font4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Master" Target="slideMasters/slideMaster10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font" Target="fonts/font37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font" Target="fonts/font11.fntdata"/><Relationship Id="rId34" Type="http://schemas.openxmlformats.org/officeDocument/2006/relationships/font" Target="fonts/font6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7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7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B1311-5EBF-531F-D588-8AF9DBD3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2F8A0-D2A0-D2C7-D224-9D83C4D19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B64A-6D52-BB33-D200-370992EE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7EA8-66C4-C8F8-B5A4-3FF6DC46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0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772D-F6A8-4FFA-B1BA-5ABE15D89E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13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2988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421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8188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7243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644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545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2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602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8358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688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9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11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3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17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345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96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1E662-8F8C-5DF0-5631-5FE87B60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A7A0-1F7B-44CF-88B5-32F3E087CBB6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10A1-102A-9EFA-C936-2897EAB8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120DC-D433-CDF3-4973-B23EDFAC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719B-70AB-4D4D-8F17-4BBBA7832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7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66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7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46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32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01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284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0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478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21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3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0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7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5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58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6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46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3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1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1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91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69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0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48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35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37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64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6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916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6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2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92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90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63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3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24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EAT00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2"/>
            <a:ext cx="14630398" cy="46634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666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259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74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08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3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3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94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8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28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2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89217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3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DBE-8DAD-CC01-0EBE-C71DBFD1E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8EC73-91A1-3E92-ABCB-749699BF2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B3A2-9947-3ED9-4A6E-FCF3B132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7827-7FCE-D68B-110D-DEE1557C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69C5-9FD0-7D6E-18BA-74FD44BF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3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FD09-356B-8CD8-5E16-B603A04C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018D-CC1F-9082-F210-D39E422D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F791-F2E2-8F38-19DF-F4367761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E-2413-2475-6C9A-BF74DD2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DFC9-DB11-5344-2146-3A00B5D5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107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74BE-D3EE-25E4-F497-CFBD512E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F5C3-2B2C-4CA8-58C9-A0343C60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A11A-BFD6-7DFC-2347-551B16AF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262F4-F0A9-751C-AD07-54BDE62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1B42-B192-7F95-E640-DDEA0152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0005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EA1F-8340-3D93-65F5-9274C67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836C-E0C7-6C82-6F5F-2EE5AC793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E972D-D1B4-C9DD-5A70-44057E5C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329DD-02ED-F3A4-A754-CF3BA3EF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6B686-E18C-0DA2-6D9D-75788BC9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313E-E5F9-80CA-8CD8-DB01208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734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328E-B7BD-878B-AFD4-DD4536F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8C6-4FAA-57AA-1240-7D17CEB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51056-7CA4-5CFE-63DB-8F31C8D5B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588B7-BD2B-09FE-1F9E-0B0EFD1AA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EEDC-D410-E2EA-A8D0-C3A33399A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3514E-2245-647B-92DF-E37F5D72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9026C-6A60-81D8-C878-347AA934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0E2D-7010-86F0-DFE1-4B4F5AF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A47-EF5A-9437-2047-7335169E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F4B97-5B50-C298-B2FA-C14EA91F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8272F-7414-6D52-EF24-72D33BE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BB8DC-736F-5D8B-0265-A60A04D2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7063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6FDBD-3E2A-065E-9EA8-56C37A9C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F7978-484F-AFA5-5552-FB57F6A0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E5C7-0A31-0086-D331-A1B9A1F3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479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FD81-696D-8F84-272A-A11D8187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D5F0-3CCA-6740-56D2-115C871F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86AB6-130F-FC7D-CDBA-A52639EFA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8FC4F-957C-3FD7-19E1-60BD1185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F027-0B04-3889-77D4-01214E52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728FD-7393-BE83-E04D-195643DA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430-3BC8-06F1-746C-851FE265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76729-266B-9E47-BB99-66E4EAE7E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51D0E-16E3-963E-4112-2D865CE14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36CA4-51B6-C1BD-9BC5-C3824A1F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DDBA-878B-8A0D-ABBF-D9E436A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39F6-AE9B-7DF8-B054-B0797C5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3571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5033-2A31-2BD9-8920-A24252CD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629D7-3D0D-B3FF-5C17-8D9C6789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72D58-A25A-6D27-E39E-6ED6629D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6ACB-A313-3038-9F8D-7B07F69F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3C68E-ADAA-A41B-5AA5-6933093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175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6464-8E89-67E0-9713-8F39A6AFD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F649-E0A7-0F9B-2549-9C2B90AF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C74B-2CC9-DD25-46C0-9E9B3A24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165F-E662-4C7C-6C51-6E8054BB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6EF1-2D45-957E-058D-483B1990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357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-5715"/>
            <a:ext cx="14637067" cy="6072188"/>
          </a:xfrm>
          <a:custGeom>
            <a:avLst/>
            <a:gdLst>
              <a:gd name="connsiteX0" fmla="*/ 0 w 24398288"/>
              <a:gd name="connsiteY0" fmla="*/ 0 h 10120313"/>
              <a:gd name="connsiteX1" fmla="*/ 5957 w 24398288"/>
              <a:gd name="connsiteY1" fmla="*/ 0 h 10120313"/>
              <a:gd name="connsiteX2" fmla="*/ 20104 w 24398288"/>
              <a:gd name="connsiteY2" fmla="*/ 0 h 10120313"/>
              <a:gd name="connsiteX3" fmla="*/ 47653 w 24398288"/>
              <a:gd name="connsiteY3" fmla="*/ 0 h 10120313"/>
              <a:gd name="connsiteX4" fmla="*/ 93072 w 24398288"/>
              <a:gd name="connsiteY4" fmla="*/ 0 h 10120313"/>
              <a:gd name="connsiteX5" fmla="*/ 160829 w 24398288"/>
              <a:gd name="connsiteY5" fmla="*/ 0 h 10120313"/>
              <a:gd name="connsiteX6" fmla="*/ 255390 w 24398288"/>
              <a:gd name="connsiteY6" fmla="*/ 0 h 10120313"/>
              <a:gd name="connsiteX7" fmla="*/ 381224 w 24398288"/>
              <a:gd name="connsiteY7" fmla="*/ 0 h 10120313"/>
              <a:gd name="connsiteX8" fmla="*/ 542797 w 24398288"/>
              <a:gd name="connsiteY8" fmla="*/ 0 h 10120313"/>
              <a:gd name="connsiteX9" fmla="*/ 744577 w 24398288"/>
              <a:gd name="connsiteY9" fmla="*/ 0 h 10120313"/>
              <a:gd name="connsiteX10" fmla="*/ 991032 w 24398288"/>
              <a:gd name="connsiteY10" fmla="*/ 0 h 10120313"/>
              <a:gd name="connsiteX11" fmla="*/ 1286629 w 24398288"/>
              <a:gd name="connsiteY11" fmla="*/ 0 h 10120313"/>
              <a:gd name="connsiteX12" fmla="*/ 1635835 w 24398288"/>
              <a:gd name="connsiteY12" fmla="*/ 0 h 10120313"/>
              <a:gd name="connsiteX13" fmla="*/ 2043119 w 24398288"/>
              <a:gd name="connsiteY13" fmla="*/ 0 h 10120313"/>
              <a:gd name="connsiteX14" fmla="*/ 2269936 w 24398288"/>
              <a:gd name="connsiteY14" fmla="*/ 0 h 10120313"/>
              <a:gd name="connsiteX15" fmla="*/ 2512947 w 24398288"/>
              <a:gd name="connsiteY15" fmla="*/ 0 h 10120313"/>
              <a:gd name="connsiteX16" fmla="*/ 2772711 w 24398288"/>
              <a:gd name="connsiteY16" fmla="*/ 0 h 10120313"/>
              <a:gd name="connsiteX17" fmla="*/ 3049786 w 24398288"/>
              <a:gd name="connsiteY17" fmla="*/ 0 h 10120313"/>
              <a:gd name="connsiteX18" fmla="*/ 3344732 w 24398288"/>
              <a:gd name="connsiteY18" fmla="*/ 0 h 10120313"/>
              <a:gd name="connsiteX19" fmla="*/ 3658106 w 24398288"/>
              <a:gd name="connsiteY19" fmla="*/ 0 h 10120313"/>
              <a:gd name="connsiteX20" fmla="*/ 3990466 w 24398288"/>
              <a:gd name="connsiteY20" fmla="*/ 0 h 10120313"/>
              <a:gd name="connsiteX21" fmla="*/ 4342372 w 24398288"/>
              <a:gd name="connsiteY21" fmla="*/ 0 h 10120313"/>
              <a:gd name="connsiteX22" fmla="*/ 4714381 w 24398288"/>
              <a:gd name="connsiteY22" fmla="*/ 0 h 10120313"/>
              <a:gd name="connsiteX23" fmla="*/ 5107052 w 24398288"/>
              <a:gd name="connsiteY23" fmla="*/ 0 h 10120313"/>
              <a:gd name="connsiteX24" fmla="*/ 5520943 w 24398288"/>
              <a:gd name="connsiteY24" fmla="*/ 0 h 10120313"/>
              <a:gd name="connsiteX25" fmla="*/ 5956614 w 24398288"/>
              <a:gd name="connsiteY25" fmla="*/ 0 h 10120313"/>
              <a:gd name="connsiteX26" fmla="*/ 6414622 w 24398288"/>
              <a:gd name="connsiteY26" fmla="*/ 0 h 10120313"/>
              <a:gd name="connsiteX27" fmla="*/ 6895525 w 24398288"/>
              <a:gd name="connsiteY27" fmla="*/ 0 h 10120313"/>
              <a:gd name="connsiteX28" fmla="*/ 7399883 w 24398288"/>
              <a:gd name="connsiteY28" fmla="*/ 0 h 10120313"/>
              <a:gd name="connsiteX29" fmla="*/ 7928253 w 24398288"/>
              <a:gd name="connsiteY29" fmla="*/ 0 h 10120313"/>
              <a:gd name="connsiteX30" fmla="*/ 8481194 w 24398288"/>
              <a:gd name="connsiteY30" fmla="*/ 0 h 10120313"/>
              <a:gd name="connsiteX31" fmla="*/ 9059265 w 24398288"/>
              <a:gd name="connsiteY31" fmla="*/ 0 h 10120313"/>
              <a:gd name="connsiteX32" fmla="*/ 9663023 w 24398288"/>
              <a:gd name="connsiteY32" fmla="*/ 0 h 10120313"/>
              <a:gd name="connsiteX33" fmla="*/ 10293028 w 24398288"/>
              <a:gd name="connsiteY33" fmla="*/ 0 h 10120313"/>
              <a:gd name="connsiteX34" fmla="*/ 10949838 w 24398288"/>
              <a:gd name="connsiteY34" fmla="*/ 0 h 10120313"/>
              <a:gd name="connsiteX35" fmla="*/ 11634011 w 24398288"/>
              <a:gd name="connsiteY35" fmla="*/ 0 h 10120313"/>
              <a:gd name="connsiteX36" fmla="*/ 12346105 w 24398288"/>
              <a:gd name="connsiteY36" fmla="*/ 0 h 10120313"/>
              <a:gd name="connsiteX37" fmla="*/ 13086679 w 24398288"/>
              <a:gd name="connsiteY37" fmla="*/ 0 h 10120313"/>
              <a:gd name="connsiteX38" fmla="*/ 13856292 w 24398288"/>
              <a:gd name="connsiteY38" fmla="*/ 0 h 10120313"/>
              <a:gd name="connsiteX39" fmla="*/ 14655502 w 24398288"/>
              <a:gd name="connsiteY39" fmla="*/ 0 h 10120313"/>
              <a:gd name="connsiteX40" fmla="*/ 15484868 w 24398288"/>
              <a:gd name="connsiteY40" fmla="*/ 0 h 10120313"/>
              <a:gd name="connsiteX41" fmla="*/ 16344947 w 24398288"/>
              <a:gd name="connsiteY41" fmla="*/ 0 h 10120313"/>
              <a:gd name="connsiteX42" fmla="*/ 17236298 w 24398288"/>
              <a:gd name="connsiteY42" fmla="*/ 0 h 10120313"/>
              <a:gd name="connsiteX43" fmla="*/ 18159480 w 24398288"/>
              <a:gd name="connsiteY43" fmla="*/ 0 h 10120313"/>
              <a:gd name="connsiteX44" fmla="*/ 19115052 w 24398288"/>
              <a:gd name="connsiteY44" fmla="*/ 0 h 10120313"/>
              <a:gd name="connsiteX45" fmla="*/ 20103570 w 24398288"/>
              <a:gd name="connsiteY45" fmla="*/ 0 h 10120313"/>
              <a:gd name="connsiteX46" fmla="*/ 21125594 w 24398288"/>
              <a:gd name="connsiteY46" fmla="*/ 0 h 10120313"/>
              <a:gd name="connsiteX47" fmla="*/ 22181684 w 24398288"/>
              <a:gd name="connsiteY47" fmla="*/ 0 h 10120313"/>
              <a:gd name="connsiteX48" fmla="*/ 23272396 w 24398288"/>
              <a:gd name="connsiteY48" fmla="*/ 0 h 10120313"/>
              <a:gd name="connsiteX49" fmla="*/ 24398288 w 24398288"/>
              <a:gd name="connsiteY49" fmla="*/ 0 h 10120313"/>
              <a:gd name="connsiteX50" fmla="*/ 24398288 w 24398288"/>
              <a:gd name="connsiteY50" fmla="*/ 1022 h 10120313"/>
              <a:gd name="connsiteX51" fmla="*/ 24398288 w 24398288"/>
              <a:gd name="connsiteY51" fmla="*/ 8173 h 10120313"/>
              <a:gd name="connsiteX52" fmla="*/ 24398288 w 24398288"/>
              <a:gd name="connsiteY52" fmla="*/ 27585 h 10120313"/>
              <a:gd name="connsiteX53" fmla="*/ 24398288 w 24398288"/>
              <a:gd name="connsiteY53" fmla="*/ 65386 h 10120313"/>
              <a:gd name="connsiteX54" fmla="*/ 24398288 w 24398288"/>
              <a:gd name="connsiteY54" fmla="*/ 93098 h 10120313"/>
              <a:gd name="connsiteX55" fmla="*/ 24398288 w 24398288"/>
              <a:gd name="connsiteY55" fmla="*/ 127707 h 10120313"/>
              <a:gd name="connsiteX56" fmla="*/ 24398288 w 24398288"/>
              <a:gd name="connsiteY56" fmla="*/ 169978 h 10120313"/>
              <a:gd name="connsiteX57" fmla="*/ 24398288 w 24398288"/>
              <a:gd name="connsiteY57" fmla="*/ 220678 h 10120313"/>
              <a:gd name="connsiteX58" fmla="*/ 24398288 w 24398288"/>
              <a:gd name="connsiteY58" fmla="*/ 280572 h 10120313"/>
              <a:gd name="connsiteX59" fmla="*/ 24398288 w 24398288"/>
              <a:gd name="connsiteY59" fmla="*/ 350428 h 10120313"/>
              <a:gd name="connsiteX60" fmla="*/ 24398288 w 24398288"/>
              <a:gd name="connsiteY60" fmla="*/ 431011 h 10120313"/>
              <a:gd name="connsiteX61" fmla="*/ 24398288 w 24398288"/>
              <a:gd name="connsiteY61" fmla="*/ 523087 h 10120313"/>
              <a:gd name="connsiteX62" fmla="*/ 24398288 w 24398288"/>
              <a:gd name="connsiteY62" fmla="*/ 627424 h 10120313"/>
              <a:gd name="connsiteX63" fmla="*/ 24398288 w 24398288"/>
              <a:gd name="connsiteY63" fmla="*/ 744786 h 10120313"/>
              <a:gd name="connsiteX64" fmla="*/ 24398288 w 24398288"/>
              <a:gd name="connsiteY64" fmla="*/ 875941 h 10120313"/>
              <a:gd name="connsiteX65" fmla="*/ 24398288 w 24398288"/>
              <a:gd name="connsiteY65" fmla="*/ 1021655 h 10120313"/>
              <a:gd name="connsiteX66" fmla="*/ 24398288 w 24398288"/>
              <a:gd name="connsiteY66" fmla="*/ 1182693 h 10120313"/>
              <a:gd name="connsiteX67" fmla="*/ 24398288 w 24398288"/>
              <a:gd name="connsiteY67" fmla="*/ 1359822 h 10120313"/>
              <a:gd name="connsiteX68" fmla="*/ 24398288 w 24398288"/>
              <a:gd name="connsiteY68" fmla="*/ 1553809 h 10120313"/>
              <a:gd name="connsiteX69" fmla="*/ 24398288 w 24398288"/>
              <a:gd name="connsiteY69" fmla="*/ 1765419 h 10120313"/>
              <a:gd name="connsiteX70" fmla="*/ 24398288 w 24398288"/>
              <a:gd name="connsiteY70" fmla="*/ 1995419 h 10120313"/>
              <a:gd name="connsiteX71" fmla="*/ 24398288 w 24398288"/>
              <a:gd name="connsiteY71" fmla="*/ 2244575 h 10120313"/>
              <a:gd name="connsiteX72" fmla="*/ 24398288 w 24398288"/>
              <a:gd name="connsiteY72" fmla="*/ 2513654 h 10120313"/>
              <a:gd name="connsiteX73" fmla="*/ 24398288 w 24398288"/>
              <a:gd name="connsiteY73" fmla="*/ 2803420 h 10120313"/>
              <a:gd name="connsiteX74" fmla="*/ 24398288 w 24398288"/>
              <a:gd name="connsiteY74" fmla="*/ 3114642 h 10120313"/>
              <a:gd name="connsiteX75" fmla="*/ 24398288 w 24398288"/>
              <a:gd name="connsiteY75" fmla="*/ 3448084 h 10120313"/>
              <a:gd name="connsiteX76" fmla="*/ 24398288 w 24398288"/>
              <a:gd name="connsiteY76" fmla="*/ 3804514 h 10120313"/>
              <a:gd name="connsiteX77" fmla="*/ 24398288 w 24398288"/>
              <a:gd name="connsiteY77" fmla="*/ 4184697 h 10120313"/>
              <a:gd name="connsiteX78" fmla="*/ 14393157 w 24398288"/>
              <a:gd name="connsiteY78" fmla="*/ 8351885 h 10120313"/>
              <a:gd name="connsiteX79" fmla="*/ 11730153 w 24398288"/>
              <a:gd name="connsiteY79" fmla="*/ 7756572 h 10120313"/>
              <a:gd name="connsiteX80" fmla="*/ 11288116 w 24398288"/>
              <a:gd name="connsiteY80" fmla="*/ 7187524 h 10120313"/>
              <a:gd name="connsiteX81" fmla="*/ 8646676 w 24398288"/>
              <a:gd name="connsiteY81" fmla="*/ 6583456 h 10120313"/>
              <a:gd name="connsiteX82" fmla="*/ 0 w 24398288"/>
              <a:gd name="connsiteY82" fmla="*/ 10120313 h 1012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4398288" h="10120313">
                <a:moveTo>
                  <a:pt x="0" y="0"/>
                </a:moveTo>
                <a:lnTo>
                  <a:pt x="5957" y="0"/>
                </a:lnTo>
                <a:lnTo>
                  <a:pt x="20104" y="0"/>
                </a:lnTo>
                <a:lnTo>
                  <a:pt x="47653" y="0"/>
                </a:lnTo>
                <a:lnTo>
                  <a:pt x="93072" y="0"/>
                </a:lnTo>
                <a:lnTo>
                  <a:pt x="160829" y="0"/>
                </a:lnTo>
                <a:lnTo>
                  <a:pt x="255390" y="0"/>
                </a:lnTo>
                <a:lnTo>
                  <a:pt x="381224" y="0"/>
                </a:lnTo>
                <a:lnTo>
                  <a:pt x="542797" y="0"/>
                </a:lnTo>
                <a:lnTo>
                  <a:pt x="744577" y="0"/>
                </a:lnTo>
                <a:lnTo>
                  <a:pt x="991032" y="0"/>
                </a:lnTo>
                <a:lnTo>
                  <a:pt x="1286629" y="0"/>
                </a:lnTo>
                <a:lnTo>
                  <a:pt x="1635835" y="0"/>
                </a:lnTo>
                <a:lnTo>
                  <a:pt x="2043119" y="0"/>
                </a:lnTo>
                <a:lnTo>
                  <a:pt x="2269936" y="0"/>
                </a:lnTo>
                <a:lnTo>
                  <a:pt x="2512947" y="0"/>
                </a:lnTo>
                <a:lnTo>
                  <a:pt x="2772711" y="0"/>
                </a:lnTo>
                <a:lnTo>
                  <a:pt x="3049786" y="0"/>
                </a:lnTo>
                <a:lnTo>
                  <a:pt x="3344732" y="0"/>
                </a:lnTo>
                <a:lnTo>
                  <a:pt x="3658106" y="0"/>
                </a:lnTo>
                <a:lnTo>
                  <a:pt x="3990466" y="0"/>
                </a:lnTo>
                <a:lnTo>
                  <a:pt x="4342372" y="0"/>
                </a:lnTo>
                <a:lnTo>
                  <a:pt x="4714381" y="0"/>
                </a:lnTo>
                <a:lnTo>
                  <a:pt x="5107052" y="0"/>
                </a:lnTo>
                <a:lnTo>
                  <a:pt x="5520943" y="0"/>
                </a:lnTo>
                <a:lnTo>
                  <a:pt x="5956614" y="0"/>
                </a:lnTo>
                <a:lnTo>
                  <a:pt x="6414622" y="0"/>
                </a:lnTo>
                <a:lnTo>
                  <a:pt x="6895525" y="0"/>
                </a:lnTo>
                <a:lnTo>
                  <a:pt x="7399883" y="0"/>
                </a:lnTo>
                <a:lnTo>
                  <a:pt x="7928253" y="0"/>
                </a:lnTo>
                <a:lnTo>
                  <a:pt x="8481194" y="0"/>
                </a:lnTo>
                <a:lnTo>
                  <a:pt x="9059265" y="0"/>
                </a:lnTo>
                <a:lnTo>
                  <a:pt x="9663023" y="0"/>
                </a:lnTo>
                <a:lnTo>
                  <a:pt x="10293028" y="0"/>
                </a:lnTo>
                <a:lnTo>
                  <a:pt x="10949838" y="0"/>
                </a:lnTo>
                <a:lnTo>
                  <a:pt x="11634011" y="0"/>
                </a:lnTo>
                <a:lnTo>
                  <a:pt x="12346105" y="0"/>
                </a:lnTo>
                <a:lnTo>
                  <a:pt x="13086679" y="0"/>
                </a:lnTo>
                <a:lnTo>
                  <a:pt x="13856292" y="0"/>
                </a:lnTo>
                <a:lnTo>
                  <a:pt x="14655502" y="0"/>
                </a:lnTo>
                <a:lnTo>
                  <a:pt x="15484868" y="0"/>
                </a:lnTo>
                <a:lnTo>
                  <a:pt x="16344947" y="0"/>
                </a:lnTo>
                <a:lnTo>
                  <a:pt x="17236298" y="0"/>
                </a:lnTo>
                <a:lnTo>
                  <a:pt x="18159480" y="0"/>
                </a:lnTo>
                <a:lnTo>
                  <a:pt x="19115052" y="0"/>
                </a:lnTo>
                <a:lnTo>
                  <a:pt x="20103570" y="0"/>
                </a:lnTo>
                <a:lnTo>
                  <a:pt x="21125594" y="0"/>
                </a:lnTo>
                <a:lnTo>
                  <a:pt x="22181684" y="0"/>
                </a:lnTo>
                <a:lnTo>
                  <a:pt x="23272396" y="0"/>
                </a:lnTo>
                <a:lnTo>
                  <a:pt x="24398288" y="0"/>
                </a:lnTo>
                <a:lnTo>
                  <a:pt x="24398288" y="1022"/>
                </a:lnTo>
                <a:lnTo>
                  <a:pt x="24398288" y="8173"/>
                </a:lnTo>
                <a:lnTo>
                  <a:pt x="24398288" y="27585"/>
                </a:lnTo>
                <a:lnTo>
                  <a:pt x="24398288" y="65386"/>
                </a:lnTo>
                <a:lnTo>
                  <a:pt x="24398288" y="93098"/>
                </a:lnTo>
                <a:lnTo>
                  <a:pt x="24398288" y="127707"/>
                </a:lnTo>
                <a:lnTo>
                  <a:pt x="24398288" y="169978"/>
                </a:lnTo>
                <a:lnTo>
                  <a:pt x="24398288" y="220678"/>
                </a:lnTo>
                <a:lnTo>
                  <a:pt x="24398288" y="280572"/>
                </a:lnTo>
                <a:lnTo>
                  <a:pt x="24398288" y="350428"/>
                </a:lnTo>
                <a:lnTo>
                  <a:pt x="24398288" y="431011"/>
                </a:lnTo>
                <a:lnTo>
                  <a:pt x="24398288" y="523087"/>
                </a:lnTo>
                <a:lnTo>
                  <a:pt x="24398288" y="627424"/>
                </a:lnTo>
                <a:lnTo>
                  <a:pt x="24398288" y="744786"/>
                </a:lnTo>
                <a:lnTo>
                  <a:pt x="24398288" y="875941"/>
                </a:lnTo>
                <a:lnTo>
                  <a:pt x="24398288" y="1021655"/>
                </a:lnTo>
                <a:lnTo>
                  <a:pt x="24398288" y="1182693"/>
                </a:lnTo>
                <a:lnTo>
                  <a:pt x="24398288" y="1359822"/>
                </a:lnTo>
                <a:lnTo>
                  <a:pt x="24398288" y="1553809"/>
                </a:lnTo>
                <a:lnTo>
                  <a:pt x="24398288" y="1765419"/>
                </a:lnTo>
                <a:lnTo>
                  <a:pt x="24398288" y="1995419"/>
                </a:lnTo>
                <a:lnTo>
                  <a:pt x="24398288" y="2244575"/>
                </a:lnTo>
                <a:lnTo>
                  <a:pt x="24398288" y="2513654"/>
                </a:lnTo>
                <a:lnTo>
                  <a:pt x="24398288" y="2803420"/>
                </a:lnTo>
                <a:lnTo>
                  <a:pt x="24398288" y="3114642"/>
                </a:lnTo>
                <a:lnTo>
                  <a:pt x="24398288" y="3448084"/>
                </a:lnTo>
                <a:lnTo>
                  <a:pt x="24398288" y="3804514"/>
                </a:lnTo>
                <a:lnTo>
                  <a:pt x="24398288" y="4184697"/>
                </a:lnTo>
                <a:cubicBezTo>
                  <a:pt x="24398288" y="4184697"/>
                  <a:pt x="24398288" y="4184697"/>
                  <a:pt x="14393157" y="8351885"/>
                </a:cubicBezTo>
                <a:cubicBezTo>
                  <a:pt x="13444395" y="8745841"/>
                  <a:pt x="12290786" y="8483204"/>
                  <a:pt x="11730153" y="7756572"/>
                </a:cubicBezTo>
                <a:cubicBezTo>
                  <a:pt x="11730153" y="7756572"/>
                  <a:pt x="11730153" y="7756572"/>
                  <a:pt x="11288116" y="7187524"/>
                </a:cubicBezTo>
                <a:cubicBezTo>
                  <a:pt x="10738266" y="6460892"/>
                  <a:pt x="9584657" y="6198254"/>
                  <a:pt x="8646676" y="6583456"/>
                </a:cubicBezTo>
                <a:cubicBezTo>
                  <a:pt x="8646676" y="6583456"/>
                  <a:pt x="8646676" y="6583456"/>
                  <a:pt x="0" y="101203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441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>
            <a:extLst>
              <a:ext uri="{FF2B5EF4-FFF2-40B4-BE49-F238E27FC236}">
                <a16:creationId xmlns:a16="http://schemas.microsoft.com/office/drawing/2014/main" id="{AE6A305B-D175-4C19-A7BC-F9D2C006087E}"/>
              </a:ext>
            </a:extLst>
          </p:cNvPr>
          <p:cNvSpPr>
            <a:spLocks/>
          </p:cNvSpPr>
          <p:nvPr userDrawn="1"/>
        </p:nvSpPr>
        <p:spPr bwMode="auto">
          <a:xfrm>
            <a:off x="734119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Freeform 37">
            <a:extLst>
              <a:ext uri="{FF2B5EF4-FFF2-40B4-BE49-F238E27FC236}">
                <a16:creationId xmlns:a16="http://schemas.microsoft.com/office/drawing/2014/main" id="{F0937356-A286-4983-8CFA-5569C22689C0}"/>
              </a:ext>
            </a:extLst>
          </p:cNvPr>
          <p:cNvSpPr>
            <a:spLocks/>
          </p:cNvSpPr>
          <p:nvPr userDrawn="1"/>
        </p:nvSpPr>
        <p:spPr bwMode="auto">
          <a:xfrm>
            <a:off x="4072257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39">
            <a:extLst>
              <a:ext uri="{FF2B5EF4-FFF2-40B4-BE49-F238E27FC236}">
                <a16:creationId xmlns:a16="http://schemas.microsoft.com/office/drawing/2014/main" id="{5A14D538-9C33-419B-8E38-3D081CCAABE8}"/>
              </a:ext>
            </a:extLst>
          </p:cNvPr>
          <p:cNvSpPr>
            <a:spLocks/>
          </p:cNvSpPr>
          <p:nvPr userDrawn="1"/>
        </p:nvSpPr>
        <p:spPr bwMode="auto">
          <a:xfrm>
            <a:off x="7410395" y="2038292"/>
            <a:ext cx="3179098" cy="5674484"/>
          </a:xfrm>
          <a:custGeom>
            <a:avLst/>
            <a:gdLst>
              <a:gd name="connsiteX0" fmla="*/ 0 w 5299186"/>
              <a:gd name="connsiteY0" fmla="*/ 3169015 h 9458705"/>
              <a:gd name="connsiteX1" fmla="*/ 5299186 w 5299186"/>
              <a:gd name="connsiteY1" fmla="*/ 3169015 h 9458705"/>
              <a:gd name="connsiteX2" fmla="*/ 5299186 w 5299186"/>
              <a:gd name="connsiteY2" fmla="*/ 9458705 h 9458705"/>
              <a:gd name="connsiteX3" fmla="*/ 0 w 5299186"/>
              <a:gd name="connsiteY3" fmla="*/ 9458705 h 9458705"/>
              <a:gd name="connsiteX4" fmla="*/ 0 w 5299186"/>
              <a:gd name="connsiteY4" fmla="*/ 0 h 9458705"/>
              <a:gd name="connsiteX5" fmla="*/ 5299186 w 5299186"/>
              <a:gd name="connsiteY5" fmla="*/ 0 h 9458705"/>
              <a:gd name="connsiteX6" fmla="*/ 5299186 w 5299186"/>
              <a:gd name="connsiteY6" fmla="*/ 3037237 h 9458705"/>
              <a:gd name="connsiteX7" fmla="*/ 0 w 5299186"/>
              <a:gd name="connsiteY7" fmla="*/ 3037237 h 945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6" h="9458705">
                <a:moveTo>
                  <a:pt x="0" y="3169015"/>
                </a:moveTo>
                <a:lnTo>
                  <a:pt x="5299186" y="3169015"/>
                </a:lnTo>
                <a:lnTo>
                  <a:pt x="5299186" y="9458705"/>
                </a:lnTo>
                <a:lnTo>
                  <a:pt x="0" y="9458705"/>
                </a:lnTo>
                <a:close/>
                <a:moveTo>
                  <a:pt x="0" y="0"/>
                </a:moveTo>
                <a:lnTo>
                  <a:pt x="5299186" y="0"/>
                </a:lnTo>
                <a:lnTo>
                  <a:pt x="5299186" y="3037237"/>
                </a:lnTo>
                <a:lnTo>
                  <a:pt x="0" y="303723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38">
            <a:extLst>
              <a:ext uri="{FF2B5EF4-FFF2-40B4-BE49-F238E27FC236}">
                <a16:creationId xmlns:a16="http://schemas.microsoft.com/office/drawing/2014/main" id="{9379822E-4554-43CF-BE07-D8FB4906FE1B}"/>
              </a:ext>
            </a:extLst>
          </p:cNvPr>
          <p:cNvSpPr>
            <a:spLocks/>
          </p:cNvSpPr>
          <p:nvPr userDrawn="1"/>
        </p:nvSpPr>
        <p:spPr bwMode="auto">
          <a:xfrm>
            <a:off x="10748533" y="2404058"/>
            <a:ext cx="3179096" cy="4942952"/>
          </a:xfrm>
          <a:custGeom>
            <a:avLst/>
            <a:gdLst>
              <a:gd name="connsiteX0" fmla="*/ 0 w 5299184"/>
              <a:gd name="connsiteY0" fmla="*/ 2900542 h 8239326"/>
              <a:gd name="connsiteX1" fmla="*/ 5299184 w 5299184"/>
              <a:gd name="connsiteY1" fmla="*/ 2900542 h 8239326"/>
              <a:gd name="connsiteX2" fmla="*/ 5299184 w 5299184"/>
              <a:gd name="connsiteY2" fmla="*/ 8239326 h 8239326"/>
              <a:gd name="connsiteX3" fmla="*/ 0 w 5299184"/>
              <a:gd name="connsiteY3" fmla="*/ 8239326 h 8239326"/>
              <a:gd name="connsiteX4" fmla="*/ 0 w 5299184"/>
              <a:gd name="connsiteY4" fmla="*/ 0 h 8239326"/>
              <a:gd name="connsiteX5" fmla="*/ 5299184 w 5299184"/>
              <a:gd name="connsiteY5" fmla="*/ 0 h 8239326"/>
              <a:gd name="connsiteX6" fmla="*/ 5299184 w 5299184"/>
              <a:gd name="connsiteY6" fmla="*/ 2768764 h 8239326"/>
              <a:gd name="connsiteX7" fmla="*/ 0 w 5299184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4" h="8239326">
                <a:moveTo>
                  <a:pt x="0" y="2900542"/>
                </a:moveTo>
                <a:lnTo>
                  <a:pt x="5299184" y="2900542"/>
                </a:lnTo>
                <a:lnTo>
                  <a:pt x="5299184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4" y="0"/>
                </a:lnTo>
                <a:lnTo>
                  <a:pt x="5299184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E18AC56-8C6A-459B-B026-521BFD77D5DF}"/>
              </a:ext>
            </a:extLst>
          </p:cNvPr>
          <p:cNvSpPr>
            <a:spLocks/>
          </p:cNvSpPr>
          <p:nvPr userDrawn="1"/>
        </p:nvSpPr>
        <p:spPr bwMode="auto">
          <a:xfrm>
            <a:off x="1043899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4B06595-C383-4BE9-A595-3CD96EAEA134}"/>
              </a:ext>
            </a:extLst>
          </p:cNvPr>
          <p:cNvSpPr>
            <a:spLocks/>
          </p:cNvSpPr>
          <p:nvPr userDrawn="1"/>
        </p:nvSpPr>
        <p:spPr bwMode="auto">
          <a:xfrm>
            <a:off x="4382036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B0F972-D65D-4E0E-8A77-1D74B893066C}"/>
              </a:ext>
            </a:extLst>
          </p:cNvPr>
          <p:cNvSpPr>
            <a:spLocks/>
          </p:cNvSpPr>
          <p:nvPr userDrawn="1"/>
        </p:nvSpPr>
        <p:spPr bwMode="auto">
          <a:xfrm>
            <a:off x="7720174" y="6600982"/>
            <a:ext cx="2559541" cy="7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0D44C-2FE2-4B4D-AC37-6378BB78D442}"/>
              </a:ext>
            </a:extLst>
          </p:cNvPr>
          <p:cNvSpPr>
            <a:spLocks/>
          </p:cNvSpPr>
          <p:nvPr userDrawn="1"/>
        </p:nvSpPr>
        <p:spPr bwMode="auto">
          <a:xfrm>
            <a:off x="11058312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32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5687" y="627207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5589" y="4326609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393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1154" y="306093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1154" y="274360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1154" y="518112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17E5A78-48EB-4222-B234-E5D1E4F0A4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407" y="91582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B55DC68-B8C7-4B33-8870-16892F5E7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4407" y="335334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E0DE519-B0B1-447A-B110-E722EC6719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4407" y="5790860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008" y="564616"/>
            <a:ext cx="7742872" cy="35815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38008" y="4358070"/>
            <a:ext cx="7742872" cy="326018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723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72592" y="580073"/>
            <a:ext cx="3828552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684979" y="580072"/>
            <a:ext cx="3232990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16704" y="580074"/>
            <a:ext cx="5772052" cy="37776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329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49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47174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5705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8892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866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4632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3655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85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9" Type="http://schemas.openxmlformats.org/officeDocument/2006/relationships/hyperlink" Target="https://www.free-power-point-templat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8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24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9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7ADE9-878F-DDB6-3E34-DBFF65FC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5635-BBDF-F087-14FE-F0E99BB5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800F-ED84-B6AF-F5F5-B17A1BD0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9361-B0DF-66C8-23EA-00E876BA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D0FF-5A5C-952D-4879-D3A73756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69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33954-9A9D-475A-819A-8E36B83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6C9A3-E5CB-4241-8D2E-C8F9237F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062E-AE87-4548-B0C4-C59BCD551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B665-6DEA-4454-9FA9-69ED7F103E2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1ADEE-130C-452F-B10A-31333E0A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B6EA-56AB-4301-9FCC-A9753241E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C9DF-E961-4DE6-A9A5-F9C4845E29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6FB9C-99F4-1337-DE38-E9AA3AFB224C}"/>
              </a:ext>
            </a:extLst>
          </p:cNvPr>
          <p:cNvSpPr txBox="1"/>
          <p:nvPr userDrawn="1"/>
        </p:nvSpPr>
        <p:spPr>
          <a:xfrm>
            <a:off x="-55416" y="8267866"/>
            <a:ext cx="73152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42E2-8A1F-D251-487E-25DBE83CE164}"/>
              </a:ext>
            </a:extLst>
          </p:cNvPr>
          <p:cNvSpPr txBox="1"/>
          <p:nvPr userDrawn="1"/>
        </p:nvSpPr>
        <p:spPr>
          <a:xfrm>
            <a:off x="13250656" y="8267865"/>
            <a:ext cx="144727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20262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basisBaidya/Amazon_Reviews_Sentiment-NLP.git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basis-baidya-amazonreviewssentiment-nlp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4.xml"/><Relationship Id="rId4" Type="http://schemas.openxmlformats.org/officeDocument/2006/relationships/hyperlink" Target="https://youtu.be/8qG7-s3efl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5224" y="9974"/>
            <a:ext cx="810892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Sentiment Analysis of Amazon Reviews using NLP</a:t>
            </a:r>
            <a:endParaRPr lang="en-US" sz="4000" b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6345" y="2203321"/>
            <a:ext cx="7841356" cy="5333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started this project by cleaning Amazon product review data using Python libraries like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`re`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`string`,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removing unwanted characters, numbers, symbols, and emojis. After preprocessing, I converted all text to lowercase to keep it consistent.</a:t>
            </a:r>
          </a:p>
          <a:p>
            <a:pPr>
              <a:lnSpc>
                <a:spcPts val="1200"/>
              </a:lnSpc>
            </a:pPr>
            <a:endParaRPr lang="en-IN" sz="10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then created additional features like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Length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Word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Exclamation Marks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Sentiment Score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TextBlob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helping the model better understand the reviews. For vectorizing the cleaned text, I used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TfidfVectorizer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from scikit-learn.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trained multiple models including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Logistic Regression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Random Forest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Neural Networ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k,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Naive Bayes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SVM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Voting Classifier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LSTM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evaluated them using cross-validated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F1 Scores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 Based on the comparison, the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Neural Network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gave the best performance. Using 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automatic logic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the best-performing model, along with the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TF-IDF vectorizer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scaler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were saved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joblib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for future predictions without needing retraining.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In addition, I used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Hugging Face’s bertweet-base-sentiment-analysis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model through a pipeline for side-by-side sentiment predictions in the app as a reference, but it was not included in the F1 score-based evaluation or model selection process.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To make the solution interactive, I built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Streamlit dashboard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where users can type their own review or quickly select predefined examples (Positive, Neutral, Negative)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'Try an Example'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buttons. After clicking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Predict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the app shows the predicted sentiment along with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Analysis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section displaying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Length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Word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Exclamation Marks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Emoji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Sentiment Score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Confidence Breakdown Pie Chart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visually represents the model’s prediction probabilities, and users can easily reset all fields or download the prediction result as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CSV file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20" y="775345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40163" y="7727972"/>
            <a:ext cx="22854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Debasis Baidya</a:t>
            </a:r>
            <a:endParaRPr lang="en-US" sz="23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CA8F32D-DDD1-8F77-BB02-56F2183D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24" y="0"/>
            <a:ext cx="6208976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BB5A601-CC02-6604-5ED6-6EB8F7439334}"/>
              </a:ext>
            </a:extLst>
          </p:cNvPr>
          <p:cNvSpPr/>
          <p:nvPr/>
        </p:nvSpPr>
        <p:spPr>
          <a:xfrm>
            <a:off x="220641" y="1370617"/>
            <a:ext cx="8108922" cy="88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2400" b="1" dirty="0">
                <a:solidFill>
                  <a:srgbClr val="008881"/>
                </a:solidFill>
                <a:latin typeface="Russo One" panose="02000503050000020004" pitchFamily="2" charset="0"/>
              </a:rPr>
              <a:t>Project GitHub Repository Link: </a:t>
            </a:r>
            <a:r>
              <a:rPr lang="en-IN" sz="2400" b="1" dirty="0">
                <a:solidFill>
                  <a:srgbClr val="008881"/>
                </a:solidFill>
                <a:latin typeface="Russo One" panose="02000503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400" b="1" dirty="0">
              <a:solidFill>
                <a:srgbClr val="008881"/>
              </a:solidFill>
              <a:latin typeface="Russo One" panose="0200050305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7040700" y="915317"/>
            <a:ext cx="794688" cy="7946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34710" y="2760521"/>
            <a:ext cx="794688" cy="7946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7038177" y="4585694"/>
            <a:ext cx="794688" cy="79468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8078786" y="2628546"/>
            <a:ext cx="6390840" cy="16389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2️⃣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💡 Key Insights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🌟 Neural Network outperformed all models.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🤔 SVM and LSTM struggled, complex doesn’t always win.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🔧 Logistic Regression also performed well, optimizing is key.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🛠️ Focus on fine-tuning for future improvements.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8046721" y="4577526"/>
            <a:ext cx="5952261" cy="155792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3️⃣ 💬 Hugging Face (BERT)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endParaRPr kumimoji="0" lang="en-IN" sz="13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Montserrat Bold" panose="00000800000000000000" charset="0"/>
              <a:ea typeface="+mn-ea"/>
              <a:cs typeface="+mn-cs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🔮 Hugging Face shows potential for contextual prediction.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🚀 Can boost accuracy in future models.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🧠 Captures subtle meanings in reviews.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⏱️ Useful for real-time analysis.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890924" y="1357130"/>
            <a:ext cx="0" cy="65497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96DA51-6334-2C0E-44DF-D4B5307C1A01}"/>
              </a:ext>
            </a:extLst>
          </p:cNvPr>
          <p:cNvSpPr txBox="1"/>
          <p:nvPr/>
        </p:nvSpPr>
        <p:spPr>
          <a:xfrm>
            <a:off x="1242334" y="-18695"/>
            <a:ext cx="12400957" cy="72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Conclusion &amp; Insights </a:t>
            </a: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🎯</a:t>
            </a:r>
            <a:endParaRPr kumimoji="0" lang="en-IN" sz="2400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4D51AB14-0E4D-1E7A-7842-8C5D565F5126}"/>
              </a:ext>
            </a:extLst>
          </p:cNvPr>
          <p:cNvSpPr txBox="1">
            <a:spLocks/>
          </p:cNvSpPr>
          <p:nvPr/>
        </p:nvSpPr>
        <p:spPr>
          <a:xfrm>
            <a:off x="8078786" y="900739"/>
            <a:ext cx="6433280" cy="13578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1️⃣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Best Model 🏆 </a:t>
            </a:r>
            <a:endParaRPr kumimoji="0" lang="en-US" sz="1940" b="1" i="0" u="none" strike="noStrike" kern="1200" cap="none" spc="0" normalizeH="0" baseline="0" noProof="0" dirty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🥇 Neural Network (MLP): F1 score of 0.9945, top performer.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⚖️ Great at handling class imbalance.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🛍️ Ideal for sentiment analysis on Amazon reviews.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6BE72-0A0B-9742-8A38-9A1ABA33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0"/>
          <a:stretch/>
        </p:blipFill>
        <p:spPr>
          <a:xfrm>
            <a:off x="118334" y="755315"/>
            <a:ext cx="3925233" cy="372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02509-F145-7C8C-2480-E0D9F640E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"/>
          <a:stretch/>
        </p:blipFill>
        <p:spPr>
          <a:xfrm>
            <a:off x="118334" y="4610484"/>
            <a:ext cx="3942493" cy="349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15A92-BB08-F6BD-8616-0FBC899E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795" y="2423021"/>
            <a:ext cx="2760027" cy="3738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A48B22-E4A7-BDD4-FDAA-23633030A3D7}"/>
              </a:ext>
            </a:extLst>
          </p:cNvPr>
          <p:cNvSpPr/>
          <p:nvPr/>
        </p:nvSpPr>
        <p:spPr bwMode="auto">
          <a:xfrm>
            <a:off x="7108439" y="6524091"/>
            <a:ext cx="794688" cy="794688"/>
          </a:xfrm>
          <a:prstGeom prst="ellipse">
            <a:avLst/>
          </a:prstGeom>
          <a:solidFill>
            <a:srgbClr val="00888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04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DEFFA9E-D5DA-15A9-EC6B-07F4ECB0480E}"/>
              </a:ext>
            </a:extLst>
          </p:cNvPr>
          <p:cNvSpPr txBox="1">
            <a:spLocks/>
          </p:cNvSpPr>
          <p:nvPr/>
        </p:nvSpPr>
        <p:spPr>
          <a:xfrm>
            <a:off x="8116983" y="6641597"/>
            <a:ext cx="5952261" cy="130657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4️⃣ </a:t>
            </a: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00888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Next Steps ➡️</a:t>
            </a:r>
          </a:p>
          <a:p>
            <a:pPr marL="0" marR="0" lvl="0" indent="0" algn="l" defTabSz="146260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IN" sz="2240" b="1" dirty="0">
              <a:solidFill>
                <a:srgbClr val="A5A5A5"/>
              </a:solidFill>
              <a:latin typeface="Montserrat Bold" panose="00000800000000000000" charset="0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🚀 Deploy the Neural Network (MLP) for Amazon reviews.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🌍 Integrate Hugging Face (BERT) for enhanced accuracy.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🔄 Focus on fine-tuning and ensemble methods.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B91E180-0C72-452B-1C50-07124A7F7E52}"/>
              </a:ext>
            </a:extLst>
          </p:cNvPr>
          <p:cNvGrpSpPr/>
          <p:nvPr/>
        </p:nvGrpSpPr>
        <p:grpSpPr>
          <a:xfrm>
            <a:off x="8585103" y="1423265"/>
            <a:ext cx="5891874" cy="1756891"/>
            <a:chOff x="6745435" y="1661066"/>
            <a:chExt cx="5891874" cy="175689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99746-9EFC-AF46-4173-1E1B7D3C1168}"/>
                </a:ext>
              </a:extLst>
            </p:cNvPr>
            <p:cNvSpPr txBox="1"/>
            <p:nvPr/>
          </p:nvSpPr>
          <p:spPr>
            <a:xfrm>
              <a:off x="7700911" y="1661066"/>
              <a:ext cx="4936398" cy="1756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34856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🚀 What I Build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⚙️ A real-time product review sentiment classifier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🧾 Classifies user input as: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😃 Positive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😐 Neutral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😠 Negative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3675C5-396C-AD42-9AFA-40BA95E7C5BF}"/>
                </a:ext>
              </a:extLst>
            </p:cNvPr>
            <p:cNvGrpSpPr/>
            <p:nvPr/>
          </p:nvGrpSpPr>
          <p:grpSpPr>
            <a:xfrm>
              <a:off x="6745435" y="1696648"/>
              <a:ext cx="682888" cy="682888"/>
              <a:chOff x="6745435" y="1696648"/>
              <a:chExt cx="682888" cy="68288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D8302C-E895-6136-EE23-B8080613BA59}"/>
                  </a:ext>
                </a:extLst>
              </p:cNvPr>
              <p:cNvSpPr/>
              <p:nvPr/>
            </p:nvSpPr>
            <p:spPr>
              <a:xfrm>
                <a:off x="6791201" y="1742414"/>
                <a:ext cx="591355" cy="5913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ircle: Hollow 103">
                <a:extLst>
                  <a:ext uri="{FF2B5EF4-FFF2-40B4-BE49-F238E27FC236}">
                    <a16:creationId xmlns:a16="http://schemas.microsoft.com/office/drawing/2014/main" id="{25482418-73CB-812A-D669-387678287D1D}"/>
                  </a:ext>
                </a:extLst>
              </p:cNvPr>
              <p:cNvSpPr/>
              <p:nvPr/>
            </p:nvSpPr>
            <p:spPr>
              <a:xfrm>
                <a:off x="6745435" y="1696648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872691F-F805-BCB4-ED84-1AF9D8F62526}"/>
                  </a:ext>
                </a:extLst>
              </p:cNvPr>
              <p:cNvSpPr txBox="1"/>
              <p:nvPr/>
            </p:nvSpPr>
            <p:spPr>
              <a:xfrm>
                <a:off x="6860695" y="1838037"/>
                <a:ext cx="45236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01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8B27EC-EAA5-9C64-FF49-578900D40027}"/>
              </a:ext>
            </a:extLst>
          </p:cNvPr>
          <p:cNvGrpSpPr/>
          <p:nvPr/>
        </p:nvGrpSpPr>
        <p:grpSpPr>
          <a:xfrm>
            <a:off x="8585103" y="3871248"/>
            <a:ext cx="5891874" cy="1679947"/>
            <a:chOff x="6745435" y="2732187"/>
            <a:chExt cx="5891874" cy="167994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F93C12-47DF-CF36-3576-37F516D822FC}"/>
                </a:ext>
              </a:extLst>
            </p:cNvPr>
            <p:cNvSpPr txBox="1"/>
            <p:nvPr/>
          </p:nvSpPr>
          <p:spPr>
            <a:xfrm>
              <a:off x="7700911" y="2732187"/>
              <a:ext cx="4936398" cy="1679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>
                  <a:solidFill>
                    <a:srgbClr val="8A103E"/>
                  </a:solidFill>
                </a:rPr>
                <a:t>🛠️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A103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How It Works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🧹 Preprocesses text: contraction expansion, tokenization, lemmatization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📚 Uses pre-trained TF-IDF vectorizer + engineered features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🧠 Neural network model predicts sentiment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📲 Real-time predictions with emoji + confidence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0D4F34E-9963-E9E3-8DE7-98F1A9D781EE}"/>
                </a:ext>
              </a:extLst>
            </p:cNvPr>
            <p:cNvGrpSpPr/>
            <p:nvPr/>
          </p:nvGrpSpPr>
          <p:grpSpPr>
            <a:xfrm>
              <a:off x="6745435" y="2767769"/>
              <a:ext cx="682888" cy="682888"/>
              <a:chOff x="6745435" y="2767769"/>
              <a:chExt cx="682888" cy="68288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A033947-CC76-7099-FFBD-248E4DB04E17}"/>
                  </a:ext>
                </a:extLst>
              </p:cNvPr>
              <p:cNvSpPr/>
              <p:nvPr/>
            </p:nvSpPr>
            <p:spPr>
              <a:xfrm>
                <a:off x="6791201" y="2813535"/>
                <a:ext cx="591355" cy="5913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Circle: Hollow 98">
                <a:extLst>
                  <a:ext uri="{FF2B5EF4-FFF2-40B4-BE49-F238E27FC236}">
                    <a16:creationId xmlns:a16="http://schemas.microsoft.com/office/drawing/2014/main" id="{A6887AC7-C454-E28F-30FC-730CFA011282}"/>
                  </a:ext>
                </a:extLst>
              </p:cNvPr>
              <p:cNvSpPr/>
              <p:nvPr/>
            </p:nvSpPr>
            <p:spPr>
              <a:xfrm>
                <a:off x="6745435" y="2767769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F984C6-E1F7-AE28-18BE-B21500F8DEB4}"/>
                  </a:ext>
                </a:extLst>
              </p:cNvPr>
              <p:cNvSpPr txBox="1"/>
              <p:nvPr/>
            </p:nvSpPr>
            <p:spPr>
              <a:xfrm>
                <a:off x="6844665" y="2909158"/>
                <a:ext cx="48442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02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2736B-1B7C-608E-0CC3-0E6A6331F7F8}"/>
              </a:ext>
            </a:extLst>
          </p:cNvPr>
          <p:cNvGrpSpPr/>
          <p:nvPr/>
        </p:nvGrpSpPr>
        <p:grpSpPr>
          <a:xfrm>
            <a:off x="8585103" y="6312238"/>
            <a:ext cx="5991512" cy="1233671"/>
            <a:chOff x="6745435" y="3803308"/>
            <a:chExt cx="5891874" cy="123367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C4FCF1-E784-03FF-F5DC-ED8E876C7331}"/>
                </a:ext>
              </a:extLst>
            </p:cNvPr>
            <p:cNvSpPr txBox="1"/>
            <p:nvPr/>
          </p:nvSpPr>
          <p:spPr>
            <a:xfrm>
              <a:off x="7700911" y="3803308"/>
              <a:ext cx="4936398" cy="1233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912A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🧪 Example Predictions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“Absolutely love this product!” → 😃 Positive (100.00%)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“It’s okay, not great.” → 😐 Neutral (100.00%)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“Terrible experience. Waste of money.” → 😠 Negative (99.95%)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8C674A3-3886-AC5A-DC89-9FAAA54267CB}"/>
                </a:ext>
              </a:extLst>
            </p:cNvPr>
            <p:cNvGrpSpPr/>
            <p:nvPr/>
          </p:nvGrpSpPr>
          <p:grpSpPr>
            <a:xfrm>
              <a:off x="6745435" y="3838890"/>
              <a:ext cx="682888" cy="682888"/>
              <a:chOff x="6745435" y="3838890"/>
              <a:chExt cx="682888" cy="68288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C9ED64-DDAB-A97F-E357-6028A68659C4}"/>
                  </a:ext>
                </a:extLst>
              </p:cNvPr>
              <p:cNvSpPr/>
              <p:nvPr/>
            </p:nvSpPr>
            <p:spPr>
              <a:xfrm>
                <a:off x="6791202" y="3884656"/>
                <a:ext cx="591355" cy="5913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Circle: Hollow 93">
                <a:extLst>
                  <a:ext uri="{FF2B5EF4-FFF2-40B4-BE49-F238E27FC236}">
                    <a16:creationId xmlns:a16="http://schemas.microsoft.com/office/drawing/2014/main" id="{7AC533D5-1AF3-9AFD-5948-77528B5216B1}"/>
                  </a:ext>
                </a:extLst>
              </p:cNvPr>
              <p:cNvSpPr/>
              <p:nvPr/>
            </p:nvSpPr>
            <p:spPr>
              <a:xfrm>
                <a:off x="6745435" y="3838890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E640175-16D5-7A05-233F-90328B2A549D}"/>
                  </a:ext>
                </a:extLst>
              </p:cNvPr>
              <p:cNvSpPr txBox="1"/>
              <p:nvPr/>
            </p:nvSpPr>
            <p:spPr>
              <a:xfrm>
                <a:off x="6840658" y="3980279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03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0EB58-0BAF-5990-A5E5-94E3A0DC0A84}"/>
              </a:ext>
            </a:extLst>
          </p:cNvPr>
          <p:cNvSpPr txBox="1"/>
          <p:nvPr/>
        </p:nvSpPr>
        <p:spPr>
          <a:xfrm>
            <a:off x="0" y="3336"/>
            <a:ext cx="1463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💡 Real-time Sentiment Prediction with Preprocessing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7ECC6-DF0E-16F3-EB7B-F8E6E1AA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843486"/>
            <a:ext cx="3978954" cy="3896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080D-0F4B-3468-4309-9B6634A6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2" y="963518"/>
            <a:ext cx="3720950" cy="3355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95E6F8-D0A9-8F5C-BD0C-175D567B6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3841">
            <a:off x="2671262" y="4543965"/>
            <a:ext cx="4644127" cy="3295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803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0021" y="1184392"/>
            <a:ext cx="743221" cy="7432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0020" y="3597851"/>
            <a:ext cx="743221" cy="74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143" y="135289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142" y="3766355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1540" y="1214631"/>
            <a:ext cx="44319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000" dirty="0">
                <a:solidFill>
                  <a:srgbClr val="ED7D31"/>
                </a:solidFill>
                <a:latin typeface="Black Ops One" panose="02000000000000000000" pitchFamily="2" charset="0"/>
              </a:rPr>
              <a:t>🧠 Neutral Sentiment Handling	</a:t>
            </a:r>
            <a:endParaRPr lang="en-US" sz="2000" b="1" dirty="0">
              <a:solidFill>
                <a:srgbClr val="ED7D31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558213" y="1682104"/>
            <a:ext cx="6240857" cy="92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🧾 Created a keyword list: “okay”, “meh”, “not bad”, etc.</a:t>
            </a:r>
          </a:p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⚖️ Applied custom threshold logic to classify borderline cases as Neutral</a:t>
            </a:r>
          </a:p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🛡️ Prevents misclassification of mixed-tone reviews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56A8-A1CC-FCAE-753C-1F39BCC5A058}"/>
              </a:ext>
            </a:extLst>
          </p:cNvPr>
          <p:cNvSpPr txBox="1"/>
          <p:nvPr/>
        </p:nvSpPr>
        <p:spPr>
          <a:xfrm>
            <a:off x="56199" y="65954"/>
            <a:ext cx="1457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Neutral Handling &amp; Key Outcomes ⚖️📊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CFAEE-7083-E0F3-29E6-A9DB3E889B3A}"/>
              </a:ext>
            </a:extLst>
          </p:cNvPr>
          <p:cNvSpPr txBox="1"/>
          <p:nvPr/>
        </p:nvSpPr>
        <p:spPr>
          <a:xfrm>
            <a:off x="1297286" y="3610275"/>
            <a:ext cx="65880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2400" dirty="0">
                <a:solidFill>
                  <a:srgbClr val="FFC000"/>
                </a:solidFill>
                <a:latin typeface="Black Ops One" panose="02000000000000000000" pitchFamily="2" charset="0"/>
              </a:rPr>
              <a:t>🎯 What I Achieved</a:t>
            </a:r>
            <a:endParaRPr lang="en-US" sz="2400" b="1" dirty="0">
              <a:solidFill>
                <a:srgbClr val="FFC000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98B80-A2C5-00E4-B20A-844F67F7AC76}"/>
              </a:ext>
            </a:extLst>
          </p:cNvPr>
          <p:cNvSpPr txBox="1"/>
          <p:nvPr/>
        </p:nvSpPr>
        <p:spPr>
          <a:xfrm flipH="1">
            <a:off x="1570517" y="4142571"/>
            <a:ext cx="606621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1097280">
              <a:lnSpc>
                <a:spcPts val="2500"/>
              </a:lnSpc>
              <a:defRPr sz="140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dirty="0"/>
              <a:t>🚀 Built a reliable real-time sentiment prediction system</a:t>
            </a:r>
          </a:p>
          <a:p>
            <a:r>
              <a:rPr lang="en-IN" dirty="0"/>
              <a:t>🤖 High accuracy across all 3 classes.</a:t>
            </a:r>
          </a:p>
          <a:p>
            <a:r>
              <a:rPr lang="en-IN" dirty="0"/>
              <a:t>🔁 Instant feedback loop – fast and responsive</a:t>
            </a:r>
            <a:endParaRPr lang="en-US" dirty="0"/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E93114AD-06A0-B9EF-2EEA-2C42AF5C8156}"/>
              </a:ext>
            </a:extLst>
          </p:cNvPr>
          <p:cNvSpPr/>
          <p:nvPr/>
        </p:nvSpPr>
        <p:spPr>
          <a:xfrm>
            <a:off x="460020" y="5900611"/>
            <a:ext cx="743221" cy="74322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65584-F3D6-100F-8D4A-3BACBB62A75E}"/>
              </a:ext>
            </a:extLst>
          </p:cNvPr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DF4DCB-DFA3-076F-66C3-02C24EE46673}"/>
              </a:ext>
            </a:extLst>
          </p:cNvPr>
          <p:cNvSpPr txBox="1"/>
          <p:nvPr/>
        </p:nvSpPr>
        <p:spPr>
          <a:xfrm>
            <a:off x="1297286" y="5895494"/>
            <a:ext cx="28757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400" dirty="0">
                <a:solidFill>
                  <a:srgbClr val="A5A5A5"/>
                </a:solidFill>
                <a:latin typeface="Black Ops One" panose="02000000000000000000" pitchFamily="2" charset="0"/>
              </a:rPr>
              <a:t>🌟 Final Outcome</a:t>
            </a:r>
            <a:endParaRPr lang="en-US" sz="2400" b="1" dirty="0">
              <a:solidFill>
                <a:srgbClr val="A5A5A5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39C5E-F74C-C35D-AD0F-57C2A65B5CA3}"/>
              </a:ext>
            </a:extLst>
          </p:cNvPr>
          <p:cNvSpPr txBox="1"/>
          <p:nvPr/>
        </p:nvSpPr>
        <p:spPr>
          <a:xfrm flipH="1">
            <a:off x="1570517" y="6410668"/>
            <a:ext cx="6755902" cy="927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1097280">
              <a:lnSpc>
                <a:spcPts val="2500"/>
              </a:lnSpc>
              <a:defRPr sz="140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dirty="0"/>
              <a:t>📊 Output includes confidence score and emoji sentiment</a:t>
            </a:r>
          </a:p>
          <a:p>
            <a:r>
              <a:rPr lang="en-IN" dirty="0"/>
              <a:t>✅ Covers all 3 sentiment types effectively</a:t>
            </a:r>
          </a:p>
          <a:p>
            <a:r>
              <a:rPr lang="en-IN" dirty="0"/>
              <a:t>💼 Ideal for dashboards, review systems, or feedback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4934E-FF38-61A7-F636-B581B2A7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29" y="1556002"/>
            <a:ext cx="7463636" cy="544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4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nhaltsplatzhalter 4"/>
          <p:cNvSpPr txBox="1">
            <a:spLocks/>
          </p:cNvSpPr>
          <p:nvPr/>
        </p:nvSpPr>
        <p:spPr>
          <a:xfrm>
            <a:off x="1555429" y="6128645"/>
            <a:ext cx="3186131" cy="1551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 Strong diagonals, better class distinction</a:t>
            </a:r>
          </a:p>
          <a:p>
            <a:pPr marR="0" lvl="0" algn="l" defTabSz="914127" rtl="0" eaLnBrk="1" fontAlgn="auto" latinLnBrk="0" hangingPunct="1">
              <a:lnSpc>
                <a:spcPts val="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 Lighter matrix, more errors &amp; confusion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566181" y="5844424"/>
            <a:ext cx="1170432" cy="7739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1566180" y="5256723"/>
            <a:ext cx="3726572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8881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Confusion Matrices:</a:t>
            </a: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6036454" y="6236221"/>
            <a:ext cx="3445901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Tops with AUC ~0.86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Close second with AUC ~0.84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Lowest, AUC ~0.63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025696" y="5844424"/>
            <a:ext cx="1170432" cy="77392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6025696" y="5256723"/>
            <a:ext cx="3186133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2BBD6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📈 ROC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2BBD6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10485210" y="5844424"/>
            <a:ext cx="1170432" cy="7739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Inhaltsplatzhalter 4"/>
          <p:cNvSpPr txBox="1">
            <a:spLocks/>
          </p:cNvSpPr>
          <p:nvPr/>
        </p:nvSpPr>
        <p:spPr>
          <a:xfrm>
            <a:off x="10485208" y="5256723"/>
            <a:ext cx="3726571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5151AB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📉 Precision-Recall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5151AB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B9580-8FE6-F4AE-1604-0D8ADC981C88}"/>
              </a:ext>
            </a:extLst>
          </p:cNvPr>
          <p:cNvSpPr txBox="1"/>
          <p:nvPr/>
        </p:nvSpPr>
        <p:spPr>
          <a:xfrm>
            <a:off x="1242334" y="4668116"/>
            <a:ext cx="12400957" cy="60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Evaluation – What the Charts Say</a:t>
            </a:r>
            <a:endParaRPr kumimoji="0" lang="en-IN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5BFAB426-F007-06D6-FDAD-BE354766BD54}"/>
              </a:ext>
            </a:extLst>
          </p:cNvPr>
          <p:cNvSpPr txBox="1">
            <a:spLocks/>
          </p:cNvSpPr>
          <p:nvPr/>
        </p:nvSpPr>
        <p:spPr>
          <a:xfrm>
            <a:off x="10459078" y="6211491"/>
            <a:ext cx="4106780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High precision across recalls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Steady, but dips slightly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Sharp drop, lower overall precision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77344D4-32C7-E349-FCBD-08F225FAA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3120631-CEB3-E8F8-E3D5-97900424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4630397" cy="475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8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13599269" y="7601951"/>
            <a:ext cx="9287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160" b="1" i="0" u="none" strike="noStrike" kern="1200" cap="none" spc="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ea"/>
                <a:sym typeface="+mn-lt"/>
              </a:rPr>
              <a:t>FRE!</a:t>
            </a:r>
            <a:endParaRPr kumimoji="1" lang="zh-TW" altLang="en-US" sz="2160" b="1" i="0" u="none" strike="noStrike" kern="1200" cap="none" spc="3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4BB835-1B25-AA9F-84E0-1006DE23B967}"/>
              </a:ext>
            </a:extLst>
          </p:cNvPr>
          <p:cNvGrpSpPr/>
          <p:nvPr/>
        </p:nvGrpSpPr>
        <p:grpSpPr>
          <a:xfrm>
            <a:off x="1393202" y="6606684"/>
            <a:ext cx="5641734" cy="1097278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4D9590-0627-2261-6F4C-5512000C05A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7D27869-4D68-582F-88BE-568765D0D724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6649DFEC-E999-E7A6-890E-14997A23883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C4A7C6-9C70-1FBA-B1CA-0D8A7079673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767B90-3602-6451-0064-23EFBB2701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05</a:t>
              </a:r>
            </a:p>
          </p:txBody>
        </p:sp>
        <p:sp>
          <p:nvSpPr>
            <p:cNvPr id="8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EB8A3BE-59DC-04BA-E956-F2B2A287590C}"/>
                </a:ext>
              </a:extLst>
            </p:cNvPr>
            <p:cNvSpPr txBox="1"/>
            <p:nvPr/>
          </p:nvSpPr>
          <p:spPr>
            <a:xfrm flipH="1">
              <a:off x="2830082" y="2264539"/>
              <a:ext cx="3170728" cy="51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Neat pie chart showing prediction probabilities side-by-side 🍰.</a:t>
              </a:r>
            </a:p>
          </p:txBody>
        </p:sp>
        <p:sp>
          <p:nvSpPr>
            <p:cNvPr id="82" name=".01">
              <a:extLst>
                <a:ext uri="{FF2B5EF4-FFF2-40B4-BE49-F238E27FC236}">
                  <a16:creationId xmlns:a16="http://schemas.microsoft.com/office/drawing/2014/main" id="{41E9E006-4E54-350B-66B1-08FB5774A166}"/>
                </a:ext>
              </a:extLst>
            </p:cNvPr>
            <p:cNvSpPr txBox="1"/>
            <p:nvPr/>
          </p:nvSpPr>
          <p:spPr>
            <a:xfrm flipH="1">
              <a:off x="2838635" y="1956956"/>
              <a:ext cx="2827717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Confidence Breakdown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7F3AAD-C668-4B1C-2264-E71C2894CD91}"/>
              </a:ext>
            </a:extLst>
          </p:cNvPr>
          <p:cNvGrpSpPr/>
          <p:nvPr/>
        </p:nvGrpSpPr>
        <p:grpSpPr>
          <a:xfrm>
            <a:off x="1389902" y="5520012"/>
            <a:ext cx="5641734" cy="1102952"/>
            <a:chOff x="1394555" y="1920270"/>
            <a:chExt cx="4701445" cy="919127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B95509-9926-FADA-3293-7EDE8167951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6C291-2138-E764-D9A5-B720C43A1F87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DA743853-A749-C3D3-F8B5-7F47F3D98F3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1874FD-4616-23CE-942B-C0DB29F2709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9E38F4-32B7-93E8-BC7B-F53E9F63C6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  <p:sp>
          <p:nvSpPr>
            <p:cNvPr id="6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410197C-CC1E-E05C-80EA-1C40FE50E9AF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8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clears results, double click clears tweet input too for a full reset 🧼✨.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9" name=".01">
              <a:extLst>
                <a:ext uri="{FF2B5EF4-FFF2-40B4-BE49-F238E27FC236}">
                  <a16:creationId xmlns:a16="http://schemas.microsoft.com/office/drawing/2014/main" id="{A910B2B4-7D1D-DA6F-4C9F-0F8853361C51}"/>
                </a:ext>
              </a:extLst>
            </p:cNvPr>
            <p:cNvSpPr txBox="1"/>
            <p:nvPr/>
          </p:nvSpPr>
          <p:spPr>
            <a:xfrm flipH="1">
              <a:off x="2832834" y="2031221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🧹 Reset All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1AD305-90A2-9139-3373-4D6288F60D7D}"/>
              </a:ext>
            </a:extLst>
          </p:cNvPr>
          <p:cNvGrpSpPr/>
          <p:nvPr/>
        </p:nvGrpSpPr>
        <p:grpSpPr>
          <a:xfrm>
            <a:off x="1393202" y="4433336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167BDA-B5A3-32BC-91BB-A71A47E561A3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133D9C-2AD8-B805-30CB-71EC3068F238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574EA63-52C4-D4A9-B853-8335BC71CC6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E8114A-06C3-E4C0-BE5F-0A1ABF253E6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26E2E8-355D-AA00-77E9-B276E24EB097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6DAAA34-4CB5-A421-1C81-91F1D8054E1C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58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analyzes the review, predicts category, shows confidence % and </a:t>
              </a:r>
              <a:r>
                <a:rPr lang="en-IN" sz="12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tone</a:t>
              </a: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🎯.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4E0D8E95-3F93-6D55-BFC7-DCD24245270B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🔍 Predict Button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DB8874-EC20-7FBC-F194-CC5D737A2408}"/>
              </a:ext>
            </a:extLst>
          </p:cNvPr>
          <p:cNvGrpSpPr/>
          <p:nvPr/>
        </p:nvGrpSpPr>
        <p:grpSpPr>
          <a:xfrm>
            <a:off x="1393202" y="3346657"/>
            <a:ext cx="5641734" cy="1101794"/>
            <a:chOff x="1394555" y="1920272"/>
            <a:chExt cx="4701445" cy="9181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18D25E-51E9-15A0-CBB1-EA11C607C536}"/>
                </a:ext>
              </a:extLst>
            </p:cNvPr>
            <p:cNvSpPr/>
            <p:nvPr/>
          </p:nvSpPr>
          <p:spPr>
            <a:xfrm>
              <a:off x="1524000" y="1920272"/>
              <a:ext cx="457200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F9CEE4-C14B-29E6-8EF1-99E014B0EE6D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7BC5F1B3-7066-AAE0-02AA-D20940545623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6A9488-4A69-7FB5-42EC-E5F1915C29FA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57D628-5058-C5E4-0042-742A1A20FBC1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C7B39306-C815-F653-C161-DB72DF313427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Enter your own real product reviews or click an example to auto-fill instantly 🚀.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0585FE12-82B5-8A95-22ED-93A8B1BAAA39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3075378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✍️ Live Input or Example Tweets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34957-FF92-AD96-627E-47E11E4CA5D7}"/>
              </a:ext>
            </a:extLst>
          </p:cNvPr>
          <p:cNvGrpSpPr/>
          <p:nvPr/>
        </p:nvGrpSpPr>
        <p:grpSpPr>
          <a:xfrm>
            <a:off x="1393202" y="2259982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AF2327-6656-C978-2ECF-E8C855AE3588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DC67B-32E4-1B8B-2AE6-80CC3CFC9F09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6538742F-28A6-D00E-886B-A09870ABF7A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7FD927-3B29-118C-6ED3-3F21839A814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609B8-46E3-E16D-714A-0161A0749802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B31387DB-B5D5-3DFB-A515-699C3FACE7A4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Built a clean, easy-to-use app to classify reviews as 😊 Positive, 😐 Neutral, or 😡 Negative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083A5597-6EB0-2ECA-9A41-7CE87EF43650}"/>
                </a:ext>
              </a:extLst>
            </p:cNvPr>
            <p:cNvSpPr txBox="1"/>
            <p:nvPr/>
          </p:nvSpPr>
          <p:spPr>
            <a:xfrm flipH="1">
              <a:off x="2832833" y="2031299"/>
              <a:ext cx="2957161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🛍️ Classifies Amazon Reviews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FB6E8-8657-B438-F031-49CA728C0AD0}"/>
              </a:ext>
            </a:extLst>
          </p:cNvPr>
          <p:cNvGrpSpPr/>
          <p:nvPr/>
        </p:nvGrpSpPr>
        <p:grpSpPr>
          <a:xfrm>
            <a:off x="7513377" y="6606688"/>
            <a:ext cx="5729856" cy="1101798"/>
            <a:chOff x="1394555" y="1920270"/>
            <a:chExt cx="4774880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56DD6-37AA-FCFA-A2AC-C5C54CB02B0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85E3C8-542B-6DAE-F807-2211AFC24A2B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60FED3-5C0E-85F5-DD87-48DBC2A3C49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E2DCA-71EB-1CBD-FFD3-A155D4E2B9B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27D82-7C90-58F7-A943-3AB76499564C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10</a:t>
              </a:r>
            </a:p>
          </p:txBody>
        </p:sp>
        <p:sp>
          <p:nvSpPr>
            <p:cNvPr id="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7440DA6C-E352-E936-9151-B0BA943B60C8}"/>
                </a:ext>
              </a:extLst>
            </p:cNvPr>
            <p:cNvSpPr txBox="1"/>
            <p:nvPr/>
          </p:nvSpPr>
          <p:spPr>
            <a:xfrm flipH="1">
              <a:off x="2847197" y="2321359"/>
              <a:ext cx="332223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Prediction, visualization, and reset all work instantly without weird reloads 🚀.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12" name=".01">
              <a:extLst>
                <a:ext uri="{FF2B5EF4-FFF2-40B4-BE49-F238E27FC236}">
                  <a16:creationId xmlns:a16="http://schemas.microsoft.com/office/drawing/2014/main" id="{EE7286CF-6EEC-C329-9725-92CE722CEB48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🚀 Real-World Ready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9E26A-8DEA-A6C7-8D52-2177AD1E9F2E}"/>
              </a:ext>
            </a:extLst>
          </p:cNvPr>
          <p:cNvGrpSpPr/>
          <p:nvPr/>
        </p:nvGrpSpPr>
        <p:grpSpPr>
          <a:xfrm>
            <a:off x="7510077" y="5520013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3F85F9-A085-3909-563C-F0F95AE002B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7F483-C860-2D53-C8D9-D87735387E8E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B8989FE-6A63-07D9-B811-B7714A043388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2AED-5A4C-007D-83FE-125ED4E15C5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2616FA-B42A-90F5-92A2-6C87716A3BA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09</a:t>
              </a:r>
            </a:p>
          </p:txBody>
        </p:sp>
        <p:sp>
          <p:nvSpPr>
            <p:cNvPr id="1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4C2B60C-1C77-6AD5-A524-A53699453D9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🤖 | TF-IDF 📊 + Engineered Features 🛠️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20" name=".01">
              <a:extLst>
                <a:ext uri="{FF2B5EF4-FFF2-40B4-BE49-F238E27FC236}">
                  <a16:creationId xmlns:a16="http://schemas.microsoft.com/office/drawing/2014/main" id="{E33BA28F-A5FF-8179-638A-A1655BBF450A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3028390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🤖 Powered By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ED321-FFE7-AD4C-60EC-9C07CBDA02BC}"/>
              </a:ext>
            </a:extLst>
          </p:cNvPr>
          <p:cNvGrpSpPr/>
          <p:nvPr/>
        </p:nvGrpSpPr>
        <p:grpSpPr>
          <a:xfrm>
            <a:off x="7513377" y="4433336"/>
            <a:ext cx="5641734" cy="1104497"/>
            <a:chOff x="1394555" y="1920270"/>
            <a:chExt cx="4701445" cy="920414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FA32F0-7466-0698-3BAF-A8BB9D0B66A0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D58334-2497-DBF0-4FF5-60D85CE66B82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359AA744-6A8C-3C5A-81F5-00FA3279B94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9344BF-7DDE-7AC2-3EF6-51FAD6575E2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447CA6-5631-272B-917D-DA0B5CD6F3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08</a:t>
              </a:r>
            </a:p>
          </p:txBody>
        </p:sp>
        <p:sp>
          <p:nvSpPr>
            <p:cNvPr id="4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A8CD3D5D-E0CF-CB22-2B28-F2A0A57771D3}"/>
                </a:ext>
              </a:extLst>
            </p:cNvPr>
            <p:cNvSpPr txBox="1"/>
            <p:nvPr/>
          </p:nvSpPr>
          <p:spPr>
            <a:xfrm flipH="1">
              <a:off x="2832832" y="2323608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Streamlit-based UI for quick, interactive, and user-friendly experience.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0" name=".01">
              <a:extLst>
                <a:ext uri="{FF2B5EF4-FFF2-40B4-BE49-F238E27FC236}">
                  <a16:creationId xmlns:a16="http://schemas.microsoft.com/office/drawing/2014/main" id="{ACCAD2EA-C63B-A170-E5C4-5303929C6F17}"/>
                </a:ext>
              </a:extLst>
            </p:cNvPr>
            <p:cNvSpPr txBox="1"/>
            <p:nvPr/>
          </p:nvSpPr>
          <p:spPr>
            <a:xfrm flipH="1">
              <a:off x="2832834" y="1953045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⚡ Fast &amp; Smooth UX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4B7220-5509-88A0-F739-B3A90F53964B}"/>
              </a:ext>
            </a:extLst>
          </p:cNvPr>
          <p:cNvGrpSpPr/>
          <p:nvPr/>
        </p:nvGrpSpPr>
        <p:grpSpPr>
          <a:xfrm>
            <a:off x="7513377" y="3346659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31482A-AB09-C1F3-A335-5C06DA22F7BE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E3A7831-643D-9C7E-54EE-8C9A6A61EB2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2757903E-3B4D-466E-057E-8D7A45ACC211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954C9D-C048-A386-E2C8-319A6612C8C6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B49323-69D8-F2B7-0F67-9A618BD217C5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07</a:t>
              </a:r>
            </a:p>
          </p:txBody>
        </p:sp>
        <p:sp>
          <p:nvSpPr>
            <p:cNvPr id="57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D3CFDD5-5475-6A92-4D7E-6D971A106AC0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Exports your input and prediction to a CSV file with just one click 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8" name=".01">
              <a:extLst>
                <a:ext uri="{FF2B5EF4-FFF2-40B4-BE49-F238E27FC236}">
                  <a16:creationId xmlns:a16="http://schemas.microsoft.com/office/drawing/2014/main" id="{A86B7CD3-A4F0-AD38-1E75-8A23E08C1D19}"/>
                </a:ext>
              </a:extLst>
            </p:cNvPr>
            <p:cNvSpPr txBox="1"/>
            <p:nvPr/>
          </p:nvSpPr>
          <p:spPr>
            <a:xfrm flipH="1">
              <a:off x="2832834" y="2031219"/>
              <a:ext cx="2784443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⬇️ Download Prediction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BEC132-4B6A-F4A4-3AD3-FB5D7B1AA81B}"/>
              </a:ext>
            </a:extLst>
          </p:cNvPr>
          <p:cNvGrpSpPr/>
          <p:nvPr/>
        </p:nvGrpSpPr>
        <p:grpSpPr>
          <a:xfrm>
            <a:off x="7513377" y="2259981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AFF42C-78DA-4BF7-49CE-8F22B1DCE259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8593EB-6F19-AC6A-4F08-508D3253514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5650153E-1EE7-2D94-1FFC-093EFE70DD35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10EAB29-9D4F-E621-D261-5D0C270A3F0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2DC1C3-C685-0DA9-0D9C-45671F41F976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06</a:t>
              </a:r>
            </a:p>
          </p:txBody>
        </p:sp>
        <p:sp>
          <p:nvSpPr>
            <p:cNvPr id="9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E3BDEC-5137-E8A0-15BB-5502C6EC44E2}"/>
                </a:ext>
              </a:extLst>
            </p:cNvPr>
            <p:cNvSpPr txBox="1"/>
            <p:nvPr/>
          </p:nvSpPr>
          <p:spPr>
            <a:xfrm flipH="1">
              <a:off x="2832832" y="2295523"/>
              <a:ext cx="3263168" cy="45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Extra insights like Sentiment, Review Length, Exclamation count, Word Count, and emoji count 🧠.</a:t>
              </a:r>
            </a:p>
          </p:txBody>
        </p:sp>
        <p:sp>
          <p:nvSpPr>
            <p:cNvPr id="95" name=".01">
              <a:extLst>
                <a:ext uri="{FF2B5EF4-FFF2-40B4-BE49-F238E27FC236}">
                  <a16:creationId xmlns:a16="http://schemas.microsoft.com/office/drawing/2014/main" id="{1F43E403-1F9E-D17C-778E-B3169316034B}"/>
                </a:ext>
              </a:extLst>
            </p:cNvPr>
            <p:cNvSpPr txBox="1"/>
            <p:nvPr/>
          </p:nvSpPr>
          <p:spPr>
            <a:xfrm flipH="1">
              <a:off x="2832834" y="1932409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📊 Tweet Analysis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E1E4BFF-1C89-658E-B8C7-2C37A877B7A7}"/>
              </a:ext>
            </a:extLst>
          </p:cNvPr>
          <p:cNvSpPr txBox="1"/>
          <p:nvPr/>
        </p:nvSpPr>
        <p:spPr>
          <a:xfrm>
            <a:off x="161366" y="101167"/>
            <a:ext cx="1441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Roboto"/>
                <a:cs typeface="+mn-cs"/>
              </a:rPr>
              <a:t>📱 Amazon Review Sentiment Classifier – Features &amp; Functionality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99B1B-2BB2-4808-518A-B1374431F093}"/>
              </a:ext>
            </a:extLst>
          </p:cNvPr>
          <p:cNvSpPr txBox="1"/>
          <p:nvPr/>
        </p:nvSpPr>
        <p:spPr>
          <a:xfrm>
            <a:off x="161366" y="842186"/>
            <a:ext cx="14411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🔗 </a:t>
            </a:r>
            <a:r>
              <a:rPr lang="en-IN" sz="3200" b="1" dirty="0"/>
              <a:t>Live Streamlit App Link:</a:t>
            </a:r>
            <a:r>
              <a:rPr lang="en-IN" sz="3200" dirty="0"/>
              <a:t> </a:t>
            </a:r>
            <a:r>
              <a:rPr lang="en-IN" sz="3200" dirty="0">
                <a:hlinkClick r:id="rId3"/>
              </a:rPr>
              <a:t>📦 Amazon Reviews Sentiment Analyzer 🛒💳</a:t>
            </a:r>
            <a:endParaRPr lang="en-IN" sz="3200" dirty="0"/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🎥 </a:t>
            </a:r>
            <a:r>
              <a:rPr lang="en-IN" sz="3200" b="1" dirty="0"/>
              <a:t>All About My Streamlit App:</a:t>
            </a:r>
            <a:r>
              <a:rPr lang="en-IN" sz="3200" dirty="0"/>
              <a:t> </a:t>
            </a:r>
            <a:r>
              <a:rPr lang="en-IN" sz="3200" dirty="0">
                <a:hlinkClick r:id="rId4"/>
              </a:rPr>
              <a:t>Click to Watch (CTRL + Click)</a:t>
            </a:r>
            <a:r>
              <a:rPr lang="en-IN" sz="3200" dirty="0"/>
              <a:t>▶️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339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E8BB3-8498-A999-47F1-D20874076859}"/>
              </a:ext>
            </a:extLst>
          </p:cNvPr>
          <p:cNvGrpSpPr/>
          <p:nvPr/>
        </p:nvGrpSpPr>
        <p:grpSpPr>
          <a:xfrm>
            <a:off x="9205659" y="1534914"/>
            <a:ext cx="4947627" cy="874032"/>
            <a:chOff x="5871519" y="1728863"/>
            <a:chExt cx="5497363" cy="971146"/>
          </a:xfrm>
        </p:grpSpPr>
        <p:sp>
          <p:nvSpPr>
            <p:cNvPr id="40" name="Google Shape;626;p23">
              <a:extLst>
                <a:ext uri="{FF2B5EF4-FFF2-40B4-BE49-F238E27FC236}">
                  <a16:creationId xmlns:a16="http://schemas.microsoft.com/office/drawing/2014/main" id="{122AAA3F-054C-9425-07F4-15B95B39C2D9}"/>
                </a:ext>
              </a:extLst>
            </p:cNvPr>
            <p:cNvSpPr/>
            <p:nvPr/>
          </p:nvSpPr>
          <p:spPr>
            <a:xfrm>
              <a:off x="5871519" y="1813275"/>
              <a:ext cx="923886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97249F-A6C9-CB44-DB0A-A3CB943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653587"/>
              <a:ext cx="5035421" cy="0"/>
            </a:xfrm>
            <a:prstGeom prst="line">
              <a:avLst/>
            </a:prstGeom>
            <a:ln w="952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A91B26-596A-C643-1B24-14C01506547F}"/>
                </a:ext>
              </a:extLst>
            </p:cNvPr>
            <p:cNvSpPr txBox="1"/>
            <p:nvPr/>
          </p:nvSpPr>
          <p:spPr>
            <a:xfrm>
              <a:off x="6969051" y="172886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2BBD6"/>
                  </a:solidFill>
                </a:rPr>
                <a:t>🔵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2BBD6"/>
                  </a:solidFill>
                  <a:latin typeface="Lora" pitchFamily="2" charset="0"/>
                </a:rPr>
                <a:t>Centralized Layout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Every button, example, &amp; output is thoughtfully center-aligned for a clean, professional look 🎯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3C3CBF-2C3D-6CED-BB76-4BB7AB8AC5C7}"/>
              </a:ext>
            </a:extLst>
          </p:cNvPr>
          <p:cNvGrpSpPr/>
          <p:nvPr/>
        </p:nvGrpSpPr>
        <p:grpSpPr>
          <a:xfrm>
            <a:off x="9205659" y="3047144"/>
            <a:ext cx="4947631" cy="852945"/>
            <a:chOff x="5871519" y="1608853"/>
            <a:chExt cx="5497363" cy="947716"/>
          </a:xfrm>
        </p:grpSpPr>
        <p:sp>
          <p:nvSpPr>
            <p:cNvPr id="55" name="Google Shape;626;p23">
              <a:extLst>
                <a:ext uri="{FF2B5EF4-FFF2-40B4-BE49-F238E27FC236}">
                  <a16:creationId xmlns:a16="http://schemas.microsoft.com/office/drawing/2014/main" id="{2DBC746F-968B-01B6-22FC-1291822207B0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B6CA9E-0C0D-A854-30C8-AAABB877042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073" y="2522100"/>
              <a:ext cx="511980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4B687C-FEF0-B8EE-B8F3-CA52CCB840D9}"/>
                </a:ext>
              </a:extLst>
            </p:cNvPr>
            <p:cNvSpPr txBox="1"/>
            <p:nvPr/>
          </p:nvSpPr>
          <p:spPr>
            <a:xfrm>
              <a:off x="6969051" y="160885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08881"/>
                  </a:solidFill>
                </a:rPr>
                <a:t>🟠 </a:t>
              </a:r>
              <a:r>
                <a:rPr lang="en-IN" sz="1600" b="1" dirty="0">
                  <a:solidFill>
                    <a:srgbClr val="008881"/>
                  </a:solidFill>
                  <a:latin typeface="Lora" pitchFamily="2" charset="0"/>
                </a:rPr>
                <a:t>Instant Example Loading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Example Reviews load immediately into the input box without refreshing the page. ⚡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144AD-A238-44B4-7B84-A53B4ED3A67E}"/>
              </a:ext>
            </a:extLst>
          </p:cNvPr>
          <p:cNvGrpSpPr/>
          <p:nvPr/>
        </p:nvGrpSpPr>
        <p:grpSpPr>
          <a:xfrm>
            <a:off x="9205659" y="4681043"/>
            <a:ext cx="5057059" cy="852945"/>
            <a:chOff x="5871519" y="1608853"/>
            <a:chExt cx="5618954" cy="947716"/>
          </a:xfrm>
        </p:grpSpPr>
        <p:sp>
          <p:nvSpPr>
            <p:cNvPr id="59" name="Google Shape;626;p23">
              <a:extLst>
                <a:ext uri="{FF2B5EF4-FFF2-40B4-BE49-F238E27FC236}">
                  <a16:creationId xmlns:a16="http://schemas.microsoft.com/office/drawing/2014/main" id="{B9185C93-C000-A93B-5869-A0000214650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A525F3-C695-A05E-1425-66DC3B9B7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2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372839-0881-E3B8-5FDD-23B01866D51B}"/>
                </a:ext>
              </a:extLst>
            </p:cNvPr>
            <p:cNvSpPr txBox="1"/>
            <p:nvPr/>
          </p:nvSpPr>
          <p:spPr>
            <a:xfrm>
              <a:off x="6969051" y="1608853"/>
              <a:ext cx="4521422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/>
                <a:t>🟣 </a:t>
              </a:r>
              <a:r>
                <a:rPr lang="en-IN" sz="1600" b="1" dirty="0">
                  <a:solidFill>
                    <a:srgbClr val="5151AB"/>
                  </a:solidFill>
                  <a:latin typeface="Lora" pitchFamily="2" charset="0"/>
                </a:rPr>
                <a:t>Consistent Design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Matching boxed sections for prediction, analysis &amp; pie charts keep the UI smooth &amp; intuitive. 🎨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09D5AC-0981-01D2-3B4E-BA2A2168FC9F}"/>
              </a:ext>
            </a:extLst>
          </p:cNvPr>
          <p:cNvGrpSpPr/>
          <p:nvPr/>
        </p:nvGrpSpPr>
        <p:grpSpPr>
          <a:xfrm>
            <a:off x="9205659" y="6442446"/>
            <a:ext cx="5193743" cy="852944"/>
            <a:chOff x="5871519" y="1608854"/>
            <a:chExt cx="5770826" cy="947715"/>
          </a:xfrm>
        </p:grpSpPr>
        <p:sp>
          <p:nvSpPr>
            <p:cNvPr id="63" name="Google Shape;626;p23">
              <a:extLst>
                <a:ext uri="{FF2B5EF4-FFF2-40B4-BE49-F238E27FC236}">
                  <a16:creationId xmlns:a16="http://schemas.microsoft.com/office/drawing/2014/main" id="{A2B37E1D-892B-FDC8-1845-400628A60061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5BD71DE2-17B0-A963-B856-74869E27F64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3" cy="0"/>
            </a:xfrm>
            <a:prstGeom prst="line">
              <a:avLst/>
            </a:prstGeom>
            <a:ln w="952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3" name="TextBox 13312">
              <a:extLst>
                <a:ext uri="{FF2B5EF4-FFF2-40B4-BE49-F238E27FC236}">
                  <a16:creationId xmlns:a16="http://schemas.microsoft.com/office/drawing/2014/main" id="{DEA2B05C-9DA7-1A46-31BB-0997EECEBDDA}"/>
                </a:ext>
              </a:extLst>
            </p:cNvPr>
            <p:cNvSpPr txBox="1"/>
            <p:nvPr/>
          </p:nvSpPr>
          <p:spPr>
            <a:xfrm>
              <a:off x="6969051" y="1608854"/>
              <a:ext cx="4673294" cy="881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8B832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⚡ Real-Time Prediction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 Instant feedback with minimal delay to classify product reviews or any text data globally.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EB6AA1C7-6E3B-25B6-7097-5030BBF31980}"/>
              </a:ext>
            </a:extLst>
          </p:cNvPr>
          <p:cNvSpPr txBox="1"/>
          <p:nvPr/>
        </p:nvSpPr>
        <p:spPr>
          <a:xfrm>
            <a:off x="0" y="-50099"/>
            <a:ext cx="14630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🎨 Sleek &amp; User-Friendly Streamlit Interface for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</a:t>
            </a:r>
            <a:r>
              <a:rPr lang="en-IN" sz="3200" dirty="0">
                <a:solidFill>
                  <a:srgbClr val="5BC0EB"/>
                </a:solidFill>
                <a:latin typeface="Russo One" panose="020B0604020202020204" charset="0"/>
              </a:rPr>
              <a:t>Amazon Review</a:t>
            </a: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 Analysis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D867-305E-6AB1-880F-0C5ED1D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27" r="23027"/>
          <a:stretch/>
        </p:blipFill>
        <p:spPr>
          <a:xfrm>
            <a:off x="4647302" y="972974"/>
            <a:ext cx="4229954" cy="710601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E048C-429B-8309-4582-4041F27B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0" r="22840"/>
          <a:stretch/>
        </p:blipFill>
        <p:spPr>
          <a:xfrm>
            <a:off x="204394" y="978945"/>
            <a:ext cx="4249272" cy="708929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1273" y="5678939"/>
            <a:ext cx="13307854" cy="1861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 hope you found this presentation helpful and informative.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Please don't hesitate to contact me with any questions or feedback you may have.</a:t>
            </a: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 am more than eager to hear your thoughts and suggestions.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7726" y="4993005"/>
            <a:ext cx="23617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56622" y="4993005"/>
            <a:ext cx="329791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Enhancements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55518" y="4993005"/>
            <a:ext cx="23617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Q&amp;A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1DBB225A-A372-CEDF-CF78-D67FB6E2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499300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93F1D8DD-D4AB-D8C8-2983-2F951F17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24" y="685934"/>
            <a:ext cx="6436523" cy="3621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6861228" y="5225543"/>
            <a:ext cx="90794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zh-CN" sz="2160" b="1" spc="360" dirty="0">
                <a:solidFill>
                  <a:srgbClr val="FFFFFF"/>
                </a:solidFill>
                <a:latin typeface="Roboto" panose="020F0502020204030204"/>
                <a:ea typeface="Roboto"/>
                <a:cs typeface="+mn-ea"/>
                <a:sym typeface="+mn-lt"/>
              </a:rPr>
              <a:t>FEE!</a:t>
            </a:r>
            <a:endParaRPr kumimoji="1" lang="zh-TW" altLang="en-US" sz="2160" b="1" spc="360" dirty="0">
              <a:solidFill>
                <a:srgbClr val="FFFFFF"/>
              </a:solidFill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CB875-DA17-0046-7333-8CF39C1F54BC}"/>
              </a:ext>
            </a:extLst>
          </p:cNvPr>
          <p:cNvGrpSpPr/>
          <p:nvPr/>
        </p:nvGrpSpPr>
        <p:grpSpPr>
          <a:xfrm>
            <a:off x="1026794" y="1546542"/>
            <a:ext cx="1975104" cy="2523744"/>
            <a:chOff x="1614488" y="1575655"/>
            <a:chExt cx="1371600" cy="21031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EA7377-1C8B-921C-5C4A-2DF37B0BC66B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2F5D4FD0-7FAC-B109-3269-EB44C8E1BE0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AD46E-6FBB-71C4-4586-FE7242CDC05E}"/>
              </a:ext>
            </a:extLst>
          </p:cNvPr>
          <p:cNvGrpSpPr/>
          <p:nvPr/>
        </p:nvGrpSpPr>
        <p:grpSpPr>
          <a:xfrm>
            <a:off x="3679124" y="1546542"/>
            <a:ext cx="1975104" cy="2523744"/>
            <a:chOff x="1614488" y="1575655"/>
            <a:chExt cx="1371600" cy="2103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BEBE70-9993-1B70-54B9-F514F95E908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1FAC1A0-4F95-7C59-8F75-57D5C1736E7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0AC23-8ECD-DFD2-BD22-656A5FE35849}"/>
              </a:ext>
            </a:extLst>
          </p:cNvPr>
          <p:cNvGrpSpPr/>
          <p:nvPr/>
        </p:nvGrpSpPr>
        <p:grpSpPr>
          <a:xfrm>
            <a:off x="6331454" y="1546542"/>
            <a:ext cx="1975104" cy="2523744"/>
            <a:chOff x="1614488" y="1575655"/>
            <a:chExt cx="1371600" cy="21031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1B25FF-D131-3A16-DE41-B570DC297CF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5A4CEB8E-6222-FC78-3BDA-E8D4A62748D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13B240-D899-40C1-9B2A-A09F7E471EA2}"/>
              </a:ext>
            </a:extLst>
          </p:cNvPr>
          <p:cNvGrpSpPr/>
          <p:nvPr/>
        </p:nvGrpSpPr>
        <p:grpSpPr>
          <a:xfrm>
            <a:off x="8983784" y="1546542"/>
            <a:ext cx="1975104" cy="2523744"/>
            <a:chOff x="1614488" y="1575655"/>
            <a:chExt cx="1371600" cy="210312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0A4B5E9-D4CC-F7C9-1D94-BE369E19D80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79012E17-5D6D-E4CA-A474-CC3601C76254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783B6-75BE-A697-A21D-492D30CEF93A}"/>
              </a:ext>
            </a:extLst>
          </p:cNvPr>
          <p:cNvGrpSpPr/>
          <p:nvPr/>
        </p:nvGrpSpPr>
        <p:grpSpPr>
          <a:xfrm>
            <a:off x="11636117" y="1546542"/>
            <a:ext cx="1975104" cy="2523744"/>
            <a:chOff x="1614488" y="1575655"/>
            <a:chExt cx="1371600" cy="210312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2343E-6F53-2DDC-CF99-12F9262492EE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21A31234-8EF8-4DDE-8DD7-D46CC59CEF2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A781B3-581A-6916-02C2-EBD39C80AD14}"/>
              </a:ext>
            </a:extLst>
          </p:cNvPr>
          <p:cNvGrpSpPr/>
          <p:nvPr/>
        </p:nvGrpSpPr>
        <p:grpSpPr>
          <a:xfrm>
            <a:off x="1026794" y="4740693"/>
            <a:ext cx="1975104" cy="2523744"/>
            <a:chOff x="1614488" y="1575655"/>
            <a:chExt cx="1371600" cy="21031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B75516-E8C3-563D-49D0-400945106A64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5A5DB12F-3740-379C-2AE4-40C6DCD44E83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687A43-9AE9-5973-91E8-721A89BAD1F3}"/>
              </a:ext>
            </a:extLst>
          </p:cNvPr>
          <p:cNvGrpSpPr/>
          <p:nvPr/>
        </p:nvGrpSpPr>
        <p:grpSpPr>
          <a:xfrm>
            <a:off x="3679124" y="4740693"/>
            <a:ext cx="1975104" cy="2523744"/>
            <a:chOff x="1614488" y="1575655"/>
            <a:chExt cx="1371600" cy="21031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47BF6-C552-1580-C787-2497416E8636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6" name="Arrow: Pentagon 75">
              <a:extLst>
                <a:ext uri="{FF2B5EF4-FFF2-40B4-BE49-F238E27FC236}">
                  <a16:creationId xmlns:a16="http://schemas.microsoft.com/office/drawing/2014/main" id="{C8CA875E-CCD3-AC86-6345-7092F57B5FF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E64D9A-B761-C61B-32F4-19253E12CD00}"/>
              </a:ext>
            </a:extLst>
          </p:cNvPr>
          <p:cNvGrpSpPr/>
          <p:nvPr/>
        </p:nvGrpSpPr>
        <p:grpSpPr>
          <a:xfrm>
            <a:off x="6331454" y="4740693"/>
            <a:ext cx="1975104" cy="2523744"/>
            <a:chOff x="1614488" y="1575655"/>
            <a:chExt cx="1371600" cy="210312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54C6A7-66C8-1F50-9672-2771FEB3D94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5E8EC89E-30F3-C0E2-176B-D09B3C2F975E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0C389E-55E2-12B4-D415-DF2FD79F9894}"/>
              </a:ext>
            </a:extLst>
          </p:cNvPr>
          <p:cNvGrpSpPr/>
          <p:nvPr/>
        </p:nvGrpSpPr>
        <p:grpSpPr>
          <a:xfrm>
            <a:off x="8983784" y="4740693"/>
            <a:ext cx="1975104" cy="2523744"/>
            <a:chOff x="1614488" y="1575655"/>
            <a:chExt cx="1371600" cy="210312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C0DBFD5-A577-EB8F-E539-E78F64D7DBC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2" name="Arrow: Pentagon 101">
              <a:extLst>
                <a:ext uri="{FF2B5EF4-FFF2-40B4-BE49-F238E27FC236}">
                  <a16:creationId xmlns:a16="http://schemas.microsoft.com/office/drawing/2014/main" id="{31E63B14-665F-6F68-1E5E-A2126C0999F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BF2BE10-FD9D-D3F6-D2E0-C0702A477BAA}"/>
              </a:ext>
            </a:extLst>
          </p:cNvPr>
          <p:cNvGrpSpPr/>
          <p:nvPr/>
        </p:nvGrpSpPr>
        <p:grpSpPr>
          <a:xfrm>
            <a:off x="11636117" y="4740693"/>
            <a:ext cx="1975104" cy="2523744"/>
            <a:chOff x="1614488" y="1575655"/>
            <a:chExt cx="1371600" cy="21031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5ECF2FC-0D3B-40B2-8063-7897BC1FCB4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F15A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ED78D050-8050-6D1D-DD59-F4C89519C5E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2BF7927-3858-53FE-0A91-BA9C487CA790}"/>
              </a:ext>
            </a:extLst>
          </p:cNvPr>
          <p:cNvGrpSpPr/>
          <p:nvPr/>
        </p:nvGrpSpPr>
        <p:grpSpPr>
          <a:xfrm>
            <a:off x="1026793" y="2131975"/>
            <a:ext cx="1975101" cy="1423742"/>
            <a:chOff x="2688409" y="1550319"/>
            <a:chExt cx="3216200" cy="1080887"/>
          </a:xfrm>
        </p:grpSpPr>
        <p:sp>
          <p:nvSpPr>
            <p:cNvPr id="1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6CC316D-346C-144E-59F3-5896EF640B18}"/>
                </a:ext>
              </a:extLst>
            </p:cNvPr>
            <p:cNvSpPr txBox="1"/>
            <p:nvPr/>
          </p:nvSpPr>
          <p:spPr>
            <a:xfrm flipH="1">
              <a:off x="2688409" y="1719931"/>
              <a:ext cx="3159086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loading, cleaning, and manipulating structured data and handling numerical computations.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12" name=".01">
              <a:extLst>
                <a:ext uri="{FF2B5EF4-FFF2-40B4-BE49-F238E27FC236}">
                  <a16:creationId xmlns:a16="http://schemas.microsoft.com/office/drawing/2014/main" id="{CA28DDB6-8468-A4C6-AED4-C8C57D0DCA7E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Pandas &amp; Numpy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DBCF7A9-9619-A172-0D10-CF35B69ADEB5}"/>
              </a:ext>
            </a:extLst>
          </p:cNvPr>
          <p:cNvSpPr txBox="1"/>
          <p:nvPr/>
        </p:nvSpPr>
        <p:spPr>
          <a:xfrm>
            <a:off x="174095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D906C11-CC4D-2A30-C976-2FBCA8599B5A}"/>
              </a:ext>
            </a:extLst>
          </p:cNvPr>
          <p:cNvSpPr txBox="1"/>
          <p:nvPr/>
        </p:nvSpPr>
        <p:spPr>
          <a:xfrm>
            <a:off x="439328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7438F8-7DC5-9FF4-BD4E-EC296E229806}"/>
              </a:ext>
            </a:extLst>
          </p:cNvPr>
          <p:cNvSpPr txBox="1"/>
          <p:nvPr/>
        </p:nvSpPr>
        <p:spPr>
          <a:xfrm>
            <a:off x="704561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C8723F-D07A-4E27-2446-63474360C5AA}"/>
              </a:ext>
            </a:extLst>
          </p:cNvPr>
          <p:cNvSpPr txBox="1"/>
          <p:nvPr/>
        </p:nvSpPr>
        <p:spPr>
          <a:xfrm>
            <a:off x="969794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B1D00F7-C4FE-B821-2394-FE6F3A162E86}"/>
              </a:ext>
            </a:extLst>
          </p:cNvPr>
          <p:cNvSpPr txBox="1"/>
          <p:nvPr/>
        </p:nvSpPr>
        <p:spPr>
          <a:xfrm>
            <a:off x="12350278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50ECB2-11A8-F74C-9305-23D27E9FC03B}"/>
              </a:ext>
            </a:extLst>
          </p:cNvPr>
          <p:cNvSpPr txBox="1"/>
          <p:nvPr/>
        </p:nvSpPr>
        <p:spPr>
          <a:xfrm>
            <a:off x="174095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25683-6810-A5FA-C7CF-AD542B59CC22}"/>
              </a:ext>
            </a:extLst>
          </p:cNvPr>
          <p:cNvSpPr txBox="1"/>
          <p:nvPr/>
        </p:nvSpPr>
        <p:spPr>
          <a:xfrm>
            <a:off x="439328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8AEC70-BC83-8E1B-F40C-AC435CD2D4DA}"/>
              </a:ext>
            </a:extLst>
          </p:cNvPr>
          <p:cNvSpPr txBox="1"/>
          <p:nvPr/>
        </p:nvSpPr>
        <p:spPr>
          <a:xfrm>
            <a:off x="704561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1AB861-5619-39DD-67D2-5EAA19663CAB}"/>
              </a:ext>
            </a:extLst>
          </p:cNvPr>
          <p:cNvSpPr txBox="1"/>
          <p:nvPr/>
        </p:nvSpPr>
        <p:spPr>
          <a:xfrm>
            <a:off x="969794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1B9D5A-7BEB-BBF8-7A77-DB6DE3E6F3BC}"/>
              </a:ext>
            </a:extLst>
          </p:cNvPr>
          <p:cNvSpPr txBox="1"/>
          <p:nvPr/>
        </p:nvSpPr>
        <p:spPr>
          <a:xfrm>
            <a:off x="12350278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10</a:t>
            </a:r>
          </a:p>
        </p:txBody>
      </p:sp>
      <p:pic>
        <p:nvPicPr>
          <p:cNvPr id="183" name="Graphic 182" descr="Books with solid fill">
            <a:extLst>
              <a:ext uri="{FF2B5EF4-FFF2-40B4-BE49-F238E27FC236}">
                <a16:creationId xmlns:a16="http://schemas.microsoft.com/office/drawing/2014/main" id="{59729E66-BABF-78FE-47C9-073667B5F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220" y="3591400"/>
            <a:ext cx="438912" cy="438912"/>
          </a:xfrm>
          <a:prstGeom prst="rect">
            <a:avLst/>
          </a:prstGeom>
        </p:spPr>
      </p:pic>
      <p:pic>
        <p:nvPicPr>
          <p:cNvPr id="185" name="Graphic 184" descr="Box with solid fill">
            <a:extLst>
              <a:ext uri="{FF2B5EF4-FFF2-40B4-BE49-F238E27FC236}">
                <a16:creationId xmlns:a16="http://schemas.microsoft.com/office/drawing/2014/main" id="{EE6B0D8F-E5AD-BDC2-1BB0-94C7517AC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890" y="3587594"/>
            <a:ext cx="438912" cy="438912"/>
          </a:xfrm>
          <a:prstGeom prst="rect">
            <a:avLst/>
          </a:prstGeom>
        </p:spPr>
      </p:pic>
      <p:pic>
        <p:nvPicPr>
          <p:cNvPr id="191" name="Graphic 190" descr="Cmd Terminal with solid fill">
            <a:extLst>
              <a:ext uri="{FF2B5EF4-FFF2-40B4-BE49-F238E27FC236}">
                <a16:creationId xmlns:a16="http://schemas.microsoft.com/office/drawing/2014/main" id="{3534262A-9CAE-C6FF-B73E-53F3AE6CB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8148" y="3631375"/>
            <a:ext cx="438912" cy="438912"/>
          </a:xfrm>
          <a:prstGeom prst="rect">
            <a:avLst/>
          </a:prstGeom>
        </p:spPr>
      </p:pic>
      <p:pic>
        <p:nvPicPr>
          <p:cNvPr id="193" name="Graphic 192" descr="Compass with solid fill">
            <a:extLst>
              <a:ext uri="{FF2B5EF4-FFF2-40B4-BE49-F238E27FC236}">
                <a16:creationId xmlns:a16="http://schemas.microsoft.com/office/drawing/2014/main" id="{13425D2E-5CB2-BE74-EAF5-2DBBCCA72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58148" y="6812910"/>
            <a:ext cx="438912" cy="438912"/>
          </a:xfrm>
          <a:prstGeom prst="rect">
            <a:avLst/>
          </a:prstGeom>
        </p:spPr>
      </p:pic>
      <p:pic>
        <p:nvPicPr>
          <p:cNvPr id="195" name="Graphic 194" descr="Continuous Improvement with solid fill">
            <a:extLst>
              <a:ext uri="{FF2B5EF4-FFF2-40B4-BE49-F238E27FC236}">
                <a16:creationId xmlns:a16="http://schemas.microsoft.com/office/drawing/2014/main" id="{6273DF86-3426-38DB-875E-74EA79BE9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7812" y="6845696"/>
            <a:ext cx="438912" cy="438912"/>
          </a:xfrm>
          <a:prstGeom prst="rect">
            <a:avLst/>
          </a:prstGeom>
        </p:spPr>
      </p:pic>
      <p:pic>
        <p:nvPicPr>
          <p:cNvPr id="199" name="Graphic 198" descr="Cube with solid fill">
            <a:extLst>
              <a:ext uri="{FF2B5EF4-FFF2-40B4-BE49-F238E27FC236}">
                <a16:creationId xmlns:a16="http://schemas.microsoft.com/office/drawing/2014/main" id="{548124DE-9D15-394D-D864-0A9E4F162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99550" y="6812910"/>
            <a:ext cx="438912" cy="438912"/>
          </a:xfrm>
          <a:prstGeom prst="rect">
            <a:avLst/>
          </a:prstGeom>
        </p:spPr>
      </p:pic>
      <p:pic>
        <p:nvPicPr>
          <p:cNvPr id="201" name="Graphic 200" descr="Daily calendar with solid fill">
            <a:extLst>
              <a:ext uri="{FF2B5EF4-FFF2-40B4-BE49-F238E27FC236}">
                <a16:creationId xmlns:a16="http://schemas.microsoft.com/office/drawing/2014/main" id="{26A59DD2-966E-5F3D-132C-0652906E5E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51880" y="6791397"/>
            <a:ext cx="438912" cy="438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ACF70-7A55-1273-5D9E-66D90474784D}"/>
              </a:ext>
            </a:extLst>
          </p:cNvPr>
          <p:cNvSpPr txBox="1"/>
          <p:nvPr/>
        </p:nvSpPr>
        <p:spPr>
          <a:xfrm>
            <a:off x="152400" y="215780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IN" sz="3840" b="1" dirty="0">
                <a:solidFill>
                  <a:srgbClr val="0070C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Contributions of Key Libraries &amp; Modules to the Project</a:t>
            </a:r>
            <a:endParaRPr lang="en-US" sz="3840" b="1" dirty="0">
              <a:solidFill>
                <a:srgbClr val="0070C0"/>
              </a:solidFill>
              <a:latin typeface="Russo One" panose="02000503050000020004" pitchFamily="2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31E-E823-DDA4-9E54-52E8EE5A22EB}"/>
              </a:ext>
            </a:extLst>
          </p:cNvPr>
          <p:cNvGrpSpPr/>
          <p:nvPr/>
        </p:nvGrpSpPr>
        <p:grpSpPr>
          <a:xfrm>
            <a:off x="3660263" y="1997297"/>
            <a:ext cx="1982359" cy="1630487"/>
            <a:chOff x="2680339" y="1448074"/>
            <a:chExt cx="3228019" cy="1237846"/>
          </a:xfrm>
        </p:grpSpPr>
        <p:sp>
          <p:nvSpPr>
            <p:cNvPr id="1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0321AE6-590E-D508-652A-9110C5867E94}"/>
                </a:ext>
              </a:extLst>
            </p:cNvPr>
            <p:cNvSpPr txBox="1"/>
            <p:nvPr/>
          </p:nvSpPr>
          <p:spPr>
            <a:xfrm flipH="1">
              <a:off x="2729934" y="1774645"/>
              <a:ext cx="3178424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cleaning tweet text, removing stopwords, lemmatizing, and calculating sentiment polarity.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3" name=".01">
              <a:extLst>
                <a:ext uri="{FF2B5EF4-FFF2-40B4-BE49-F238E27FC236}">
                  <a16:creationId xmlns:a16="http://schemas.microsoft.com/office/drawing/2014/main" id="{9D5237E1-7DE8-A462-DF02-43E976D0FB93}"/>
                </a:ext>
              </a:extLst>
            </p:cNvPr>
            <p:cNvSpPr txBox="1"/>
            <p:nvPr/>
          </p:nvSpPr>
          <p:spPr>
            <a:xfrm flipH="1">
              <a:off x="2680339" y="1448074"/>
              <a:ext cx="3216200" cy="560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re, NLTK &amp; TextBlob </a:t>
              </a:r>
            </a:p>
            <a:p>
              <a:pPr algn="ctr" defTabSz="1097280"/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Black Ops One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FED0E8-68A5-6E2E-7B6A-2711A33CB693}"/>
              </a:ext>
            </a:extLst>
          </p:cNvPr>
          <p:cNvGrpSpPr/>
          <p:nvPr/>
        </p:nvGrpSpPr>
        <p:grpSpPr>
          <a:xfrm>
            <a:off x="6333760" y="2038065"/>
            <a:ext cx="1975102" cy="1563340"/>
            <a:chOff x="2688407" y="1498039"/>
            <a:chExt cx="3216202" cy="1186869"/>
          </a:xfrm>
        </p:grpSpPr>
        <p:sp>
          <p:nvSpPr>
            <p:cNvPr id="1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8F611ED-C378-831A-8A2A-057F11F34888}"/>
                </a:ext>
              </a:extLst>
            </p:cNvPr>
            <p:cNvSpPr txBox="1"/>
            <p:nvPr/>
          </p:nvSpPr>
          <p:spPr>
            <a:xfrm flipH="1">
              <a:off x="2688407" y="1773632"/>
              <a:ext cx="3216200" cy="911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visualizing EDA insights like class distribution, word frequencies, and generating word clouds.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6" name=".01">
              <a:extLst>
                <a:ext uri="{FF2B5EF4-FFF2-40B4-BE49-F238E27FC236}">
                  <a16:creationId xmlns:a16="http://schemas.microsoft.com/office/drawing/2014/main" id="{8D5DB9AE-BB46-F801-9E7B-155DFA28F6B8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Matplotlib, Seaborn &amp; WordCloud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5996B5-9DBC-3F9D-5F4A-4A2A92AD9A81}"/>
              </a:ext>
            </a:extLst>
          </p:cNvPr>
          <p:cNvGrpSpPr/>
          <p:nvPr/>
        </p:nvGrpSpPr>
        <p:grpSpPr>
          <a:xfrm>
            <a:off x="8979173" y="2044095"/>
            <a:ext cx="1977408" cy="1639805"/>
            <a:chOff x="2680900" y="1502615"/>
            <a:chExt cx="3219957" cy="1244919"/>
          </a:xfrm>
        </p:grpSpPr>
        <p:sp>
          <p:nvSpPr>
            <p:cNvPr id="2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E6B2BFA4-099E-145E-1385-5DF8FE49BEB9}"/>
                </a:ext>
              </a:extLst>
            </p:cNvPr>
            <p:cNvSpPr txBox="1"/>
            <p:nvPr/>
          </p:nvSpPr>
          <p:spPr>
            <a:xfrm flipH="1">
              <a:off x="2680900" y="1672697"/>
              <a:ext cx="3201065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TF-IDF vectorization, building ML models, evaluating performance using accuracy, F1-score, &amp; confusion matrix.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2" name=".01">
              <a:extLst>
                <a:ext uri="{FF2B5EF4-FFF2-40B4-BE49-F238E27FC236}">
                  <a16:creationId xmlns:a16="http://schemas.microsoft.com/office/drawing/2014/main" id="{7A0DA735-302F-65C7-C2C1-205D1C23E2DC}"/>
                </a:ext>
              </a:extLst>
            </p:cNvPr>
            <p:cNvSpPr txBox="1"/>
            <p:nvPr/>
          </p:nvSpPr>
          <p:spPr>
            <a:xfrm flipH="1">
              <a:off x="2684657" y="1502615"/>
              <a:ext cx="3216200" cy="223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Scikit-learn (sklearn)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1F2D4-EA83-0F2C-A35F-D4EE2A33C9D4}"/>
              </a:ext>
            </a:extLst>
          </p:cNvPr>
          <p:cNvGrpSpPr/>
          <p:nvPr/>
        </p:nvGrpSpPr>
        <p:grpSpPr>
          <a:xfrm>
            <a:off x="11628505" y="2029861"/>
            <a:ext cx="1982713" cy="1478218"/>
            <a:chOff x="2688409" y="1508961"/>
            <a:chExt cx="3228595" cy="1122245"/>
          </a:xfrm>
        </p:grpSpPr>
        <p:sp>
          <p:nvSpPr>
            <p:cNvPr id="2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CF6593B-6523-AAB0-BE87-4F788AD1F1E7}"/>
                </a:ext>
              </a:extLst>
            </p:cNvPr>
            <p:cNvSpPr txBox="1"/>
            <p:nvPr/>
          </p:nvSpPr>
          <p:spPr>
            <a:xfrm flipH="1">
              <a:off x="2700809" y="1719931"/>
              <a:ext cx="3216195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combining sparse TF-IDF features with engineered features like sentiment score, tweet length, and hashtag count.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6" name=".01">
              <a:extLst>
                <a:ext uri="{FF2B5EF4-FFF2-40B4-BE49-F238E27FC236}">
                  <a16:creationId xmlns:a16="http://schemas.microsoft.com/office/drawing/2014/main" id="{FABBDBEE-DFC3-2ADE-CAC2-067824400BF0}"/>
                </a:ext>
              </a:extLst>
            </p:cNvPr>
            <p:cNvSpPr txBox="1"/>
            <p:nvPr/>
          </p:nvSpPr>
          <p:spPr>
            <a:xfrm flipH="1">
              <a:off x="2688409" y="1508961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Scipy.sparse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6E8F8-EC8B-292B-C6E7-3EF488AB0D69}"/>
              </a:ext>
            </a:extLst>
          </p:cNvPr>
          <p:cNvGrpSpPr/>
          <p:nvPr/>
        </p:nvGrpSpPr>
        <p:grpSpPr>
          <a:xfrm>
            <a:off x="1040702" y="5267833"/>
            <a:ext cx="1989005" cy="1341978"/>
            <a:chOff x="2688409" y="1550319"/>
            <a:chExt cx="3238842" cy="1018813"/>
          </a:xfrm>
        </p:grpSpPr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BF713C1-FFC2-FE9D-E2AA-DC9ADBB1D5F5}"/>
                </a:ext>
              </a:extLst>
            </p:cNvPr>
            <p:cNvSpPr txBox="1"/>
            <p:nvPr/>
          </p:nvSpPr>
          <p:spPr>
            <a:xfrm flipH="1">
              <a:off x="2711054" y="1821419"/>
              <a:ext cx="3216197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saving and loading trained models and vectorizers for real-time prediction.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483FB561-E2EC-E58A-3552-7AF12059BF31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Joblib &amp; Pickle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DD622-F23E-5A46-5452-883DF9000ACA}"/>
              </a:ext>
            </a:extLst>
          </p:cNvPr>
          <p:cNvGrpSpPr/>
          <p:nvPr/>
        </p:nvGrpSpPr>
        <p:grpSpPr>
          <a:xfrm>
            <a:off x="3665219" y="5236617"/>
            <a:ext cx="2012428" cy="1757544"/>
            <a:chOff x="2688409" y="1498039"/>
            <a:chExt cx="3276982" cy="1334307"/>
          </a:xfrm>
        </p:grpSpPr>
        <p:sp>
          <p:nvSpPr>
            <p:cNvPr id="3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FA0B5ED-9657-C379-3876-F255AEF5D364}"/>
                </a:ext>
              </a:extLst>
            </p:cNvPr>
            <p:cNvSpPr txBox="1"/>
            <p:nvPr/>
          </p:nvSpPr>
          <p:spPr>
            <a:xfrm flipH="1">
              <a:off x="2809617" y="1757509"/>
              <a:ext cx="3155774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num2words to convert numbers to words, contractions to expand shortened words, &amp; emoji to count &amp; analyze in the input text.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7" name=".01">
              <a:extLst>
                <a:ext uri="{FF2B5EF4-FFF2-40B4-BE49-F238E27FC236}">
                  <a16:creationId xmlns:a16="http://schemas.microsoft.com/office/drawing/2014/main" id="{81CAEF7F-5F6D-5F7C-EA91-0D3ECFFA8DBC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Num2words, contractions, emoji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A1D6C9-D196-B561-5FF8-19354CE22FBE}"/>
              </a:ext>
            </a:extLst>
          </p:cNvPr>
          <p:cNvGrpSpPr/>
          <p:nvPr/>
        </p:nvGrpSpPr>
        <p:grpSpPr>
          <a:xfrm>
            <a:off x="6345358" y="5239208"/>
            <a:ext cx="1975101" cy="1538605"/>
            <a:chOff x="2688409" y="1561127"/>
            <a:chExt cx="3216200" cy="1168087"/>
          </a:xfrm>
        </p:grpSpPr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82CA6AA-D16C-C703-7345-86F1CBB39A23}"/>
                </a:ext>
              </a:extLst>
            </p:cNvPr>
            <p:cNvSpPr txBox="1"/>
            <p:nvPr/>
          </p:nvSpPr>
          <p:spPr>
            <a:xfrm flipH="1">
              <a:off x="2688409" y="1817939"/>
              <a:ext cx="3193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handling files/directories &amp; improving output readability in the notebook.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FBD61172-9230-9D3B-C2E9-45448015D1D0}"/>
                </a:ext>
              </a:extLst>
            </p:cNvPr>
            <p:cNvSpPr txBox="1"/>
            <p:nvPr/>
          </p:nvSpPr>
          <p:spPr>
            <a:xfrm flipH="1">
              <a:off x="2688409" y="1561127"/>
              <a:ext cx="3216200" cy="22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OS &amp; IPython.display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7A9F97-1E16-B4DC-77CA-92F2D3D646D6}"/>
              </a:ext>
            </a:extLst>
          </p:cNvPr>
          <p:cNvGrpSpPr/>
          <p:nvPr/>
        </p:nvGrpSpPr>
        <p:grpSpPr>
          <a:xfrm>
            <a:off x="8974525" y="5239209"/>
            <a:ext cx="1975101" cy="1274106"/>
            <a:chOff x="2673332" y="1500358"/>
            <a:chExt cx="3216200" cy="967286"/>
          </a:xfrm>
        </p:grpSpPr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29B9A62-A0C8-D0F0-BA9C-D4986DC8EC42}"/>
                </a:ext>
              </a:extLst>
            </p:cNvPr>
            <p:cNvSpPr txBox="1"/>
            <p:nvPr/>
          </p:nvSpPr>
          <p:spPr>
            <a:xfrm flipH="1">
              <a:off x="2813734" y="1719931"/>
              <a:ext cx="2965559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to build and deploy an interactive web app for real-time tweet classification.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8" name=".01">
              <a:extLst>
                <a:ext uri="{FF2B5EF4-FFF2-40B4-BE49-F238E27FC236}">
                  <a16:creationId xmlns:a16="http://schemas.microsoft.com/office/drawing/2014/main" id="{A2A00723-FA12-84A2-7592-EA643C230C15}"/>
                </a:ext>
              </a:extLst>
            </p:cNvPr>
            <p:cNvSpPr txBox="1"/>
            <p:nvPr/>
          </p:nvSpPr>
          <p:spPr>
            <a:xfrm flipH="1">
              <a:off x="2673332" y="1500358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Streamlit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392E37-15B3-D44C-B393-6D1F9D573F90}"/>
              </a:ext>
            </a:extLst>
          </p:cNvPr>
          <p:cNvGrpSpPr/>
          <p:nvPr/>
        </p:nvGrpSpPr>
        <p:grpSpPr>
          <a:xfrm>
            <a:off x="11628504" y="5201103"/>
            <a:ext cx="1975101" cy="1780609"/>
            <a:chOff x="2676007" y="1468737"/>
            <a:chExt cx="3216200" cy="1162469"/>
          </a:xfrm>
        </p:grpSpPr>
        <p:sp>
          <p:nvSpPr>
            <p:cNvPr id="5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E4CE7CE-5A6A-3AEA-47EE-11C8644CA710}"/>
                </a:ext>
              </a:extLst>
            </p:cNvPr>
            <p:cNvSpPr txBox="1"/>
            <p:nvPr/>
          </p:nvSpPr>
          <p:spPr>
            <a:xfrm flipH="1">
              <a:off x="2813733" y="1719931"/>
              <a:ext cx="2965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optionally to compare traditional models with state-of-the-art deep learning models.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52" name=".01">
              <a:extLst>
                <a:ext uri="{FF2B5EF4-FFF2-40B4-BE49-F238E27FC236}">
                  <a16:creationId xmlns:a16="http://schemas.microsoft.com/office/drawing/2014/main" id="{936A6CD4-B2E3-E4D3-2919-5D9F063E1AC7}"/>
                </a:ext>
              </a:extLst>
            </p:cNvPr>
            <p:cNvSpPr txBox="1"/>
            <p:nvPr/>
          </p:nvSpPr>
          <p:spPr>
            <a:xfrm flipH="1">
              <a:off x="2676007" y="1468737"/>
              <a:ext cx="3216200" cy="300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Transformers (Hugging Face)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379504-4D75-4A7E-F120-95395A5E67F8}"/>
              </a:ext>
            </a:extLst>
          </p:cNvPr>
          <p:cNvSpPr txBox="1"/>
          <p:nvPr/>
        </p:nvSpPr>
        <p:spPr>
          <a:xfrm>
            <a:off x="7051720" y="3608621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📊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E9B8EE-6485-6465-92EB-A66E64C2DCA6}"/>
              </a:ext>
            </a:extLst>
          </p:cNvPr>
          <p:cNvSpPr txBox="1"/>
          <p:nvPr/>
        </p:nvSpPr>
        <p:spPr>
          <a:xfrm>
            <a:off x="9697944" y="3627784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🤖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EDF1E-18F3-E425-6A42-71770D05EE11}"/>
              </a:ext>
            </a:extLst>
          </p:cNvPr>
          <p:cNvSpPr txBox="1"/>
          <p:nvPr/>
        </p:nvSpPr>
        <p:spPr>
          <a:xfrm>
            <a:off x="1771227" y="6799329"/>
            <a:ext cx="472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🧩</a:t>
            </a:r>
          </a:p>
        </p:txBody>
      </p:sp>
    </p:spTree>
    <p:extLst>
      <p:ext uri="{BB962C8B-B14F-4D97-AF65-F5344CB8AC3E}">
        <p14:creationId xmlns:p14="http://schemas.microsoft.com/office/powerpoint/2010/main" val="5324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7928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2932" y="1042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BFCD7-EDED-4164-5136-ABC9F64397B2}"/>
              </a:ext>
            </a:extLst>
          </p:cNvPr>
          <p:cNvSpPr txBox="1"/>
          <p:nvPr/>
        </p:nvSpPr>
        <p:spPr>
          <a:xfrm>
            <a:off x="6787627" y="1358111"/>
            <a:ext cx="7315200" cy="6288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📂 </a:t>
            </a:r>
            <a:r>
              <a:rPr lang="en-IN" dirty="0">
                <a:latin typeface="Black Ops One" panose="02000000000000000000" pitchFamily="2" charset="0"/>
              </a:rPr>
              <a:t>Data Loading</a:t>
            </a:r>
          </a:p>
          <a:p>
            <a:pPr>
              <a:lnSpc>
                <a:spcPts val="300"/>
              </a:lnSpc>
            </a:pPr>
            <a:r>
              <a:rPr lang="en-IN" dirty="0">
                <a:latin typeface="Black Ops One" panose="02000000000000000000" pitchFamily="2" charset="0"/>
              </a:rPr>
              <a:t>  </a:t>
            </a:r>
          </a:p>
          <a:p>
            <a:pPr lvl="1"/>
            <a:r>
              <a:rPr lang="en-IN" dirty="0">
                <a:latin typeface="Tw Cen MT" panose="020B0602020104020603" pitchFamily="34" charset="0"/>
              </a:rPr>
              <a:t>Loaded dataset with: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w Cen MT" panose="020B0602020104020603" pitchFamily="34" charset="0"/>
              </a:rPr>
              <a:t>train_data.csv</a:t>
            </a:r>
            <a:r>
              <a:rPr lang="en-IN" dirty="0">
                <a:latin typeface="Tw Cen MT" panose="020B0602020104020603" pitchFamily="34" charset="0"/>
              </a:rPr>
              <a:t>: 4000 rows, 8 columns 📊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w Cen MT" panose="020B0602020104020603" pitchFamily="34" charset="0"/>
              </a:rPr>
              <a:t>test_data.csv:</a:t>
            </a:r>
            <a:r>
              <a:rPr lang="en-IN" dirty="0">
                <a:latin typeface="Tw Cen MT" panose="020B0602020104020603" pitchFamily="34" charset="0"/>
              </a:rPr>
              <a:t> 1000 rows, 7 columns 📑</a:t>
            </a:r>
          </a:p>
          <a:p>
            <a:pPr>
              <a:lnSpc>
                <a:spcPts val="500"/>
              </a:lnSpc>
            </a:pPr>
            <a:endParaRPr lang="en-IN" dirty="0">
              <a:latin typeface="Tw Cen MT" panose="020B0602020104020603" pitchFamily="34" charset="0"/>
            </a:endParaRPr>
          </a:p>
          <a:p>
            <a:pPr lvl="1"/>
            <a:r>
              <a:rPr lang="en-IN" dirty="0">
                <a:latin typeface="Tw Cen MT" panose="020B0602020104020603" pitchFamily="34" charset="0"/>
              </a:rPr>
              <a:t>Includes product info, reviews, and sentiment (train only).</a:t>
            </a:r>
          </a:p>
          <a:p>
            <a:endParaRPr lang="en-IN" dirty="0"/>
          </a:p>
          <a:p>
            <a:r>
              <a:rPr lang="en-IN" dirty="0"/>
              <a:t>🏗️ </a:t>
            </a:r>
            <a:r>
              <a:rPr lang="en-IN" dirty="0">
                <a:latin typeface="Black Ops One" panose="02000000000000000000" pitchFamily="2" charset="0"/>
              </a:rPr>
              <a:t>Dataset Overview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📋 Train Data has an extra column: sentiment (target variable).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🧠 Data Types (all columns are object type - text).</a:t>
            </a:r>
          </a:p>
          <a:p>
            <a:pPr lvl="1"/>
            <a:endParaRPr lang="en-IN" dirty="0"/>
          </a:p>
          <a:p>
            <a:r>
              <a:rPr lang="en-IN" dirty="0"/>
              <a:t>⚠️ </a:t>
            </a:r>
            <a:r>
              <a:rPr lang="en-IN" dirty="0">
                <a:latin typeface="Black Ops One" panose="02000000000000000000" pitchFamily="2" charset="0"/>
              </a:rPr>
              <a:t>Handling Missing Values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Train Data: reviews.title - 10 missing values.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Test Data: reviews.title - 3 missing values.</a:t>
            </a:r>
          </a:p>
          <a:p>
            <a:pPr lvl="1"/>
            <a:r>
              <a:rPr lang="en-IN" dirty="0">
                <a:latin typeface="Tw Cen MT" panose="020B0602020104020603" pitchFamily="34" charset="0"/>
              </a:rPr>
              <a:t>🧹 Handled by replacing with empty string (.fillna("")).</a:t>
            </a:r>
          </a:p>
          <a:p>
            <a:endParaRPr lang="en-IN" dirty="0"/>
          </a:p>
          <a:p>
            <a:r>
              <a:rPr lang="en-IN" dirty="0"/>
              <a:t>📊 </a:t>
            </a:r>
            <a:r>
              <a:rPr lang="en-IN" dirty="0">
                <a:latin typeface="Black Ops One" panose="02000000000000000000" pitchFamily="2" charset="0"/>
              </a:rPr>
              <a:t>Class Distribution of Sentiments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😃 </a:t>
            </a:r>
            <a:r>
              <a:rPr lang="en-IN" b="1" dirty="0">
                <a:latin typeface="Tw Cen MT" panose="020B0602020104020603" pitchFamily="34" charset="0"/>
              </a:rPr>
              <a:t>Positive:</a:t>
            </a:r>
            <a:r>
              <a:rPr lang="en-IN" dirty="0">
                <a:latin typeface="Tw Cen MT" panose="020B0602020104020603" pitchFamily="34" charset="0"/>
              </a:rPr>
              <a:t> 3749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😐 </a:t>
            </a:r>
            <a:r>
              <a:rPr lang="en-IN" b="1" dirty="0">
                <a:latin typeface="Tw Cen MT" panose="020B0602020104020603" pitchFamily="34" charset="0"/>
              </a:rPr>
              <a:t>Neutral:</a:t>
            </a:r>
            <a:r>
              <a:rPr lang="en-IN" dirty="0">
                <a:latin typeface="Tw Cen MT" panose="020B0602020104020603" pitchFamily="34" charset="0"/>
              </a:rPr>
              <a:t> 158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👿 </a:t>
            </a:r>
            <a:r>
              <a:rPr lang="en-IN" b="1" dirty="0">
                <a:latin typeface="Tw Cen MT" panose="020B0602020104020603" pitchFamily="34" charset="0"/>
              </a:rPr>
              <a:t>Negative:</a:t>
            </a:r>
            <a:r>
              <a:rPr lang="en-IN" dirty="0">
                <a:latin typeface="Tw Cen MT" panose="020B0602020104020603" pitchFamily="34" charset="0"/>
              </a:rPr>
              <a:t> 93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endParaRPr lang="en-IN" dirty="0">
              <a:latin typeface="Tw Cen MT" panose="020B0602020104020603" pitchFamily="34" charset="0"/>
            </a:endParaRPr>
          </a:p>
          <a:p>
            <a:r>
              <a:rPr lang="en-IN" dirty="0">
                <a:latin typeface="Tw Cen MT" panose="020B0602020104020603" pitchFamily="34" charset="0"/>
              </a:rPr>
              <a:t>📈 </a:t>
            </a:r>
            <a:r>
              <a:rPr lang="en-IN" dirty="0">
                <a:latin typeface="Black Ops One" panose="02000000000000000000" pitchFamily="2" charset="0"/>
              </a:rPr>
              <a:t>Product Categories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Popular categories include Electronics, Home &amp; Kitchen, &amp; Clothing.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3337B-96E6-E84F-B51D-54359FF8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8" y="230953"/>
            <a:ext cx="5745163" cy="383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853A019-19D7-AEC4-E4FA-62B5BDAF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42" y="4168539"/>
            <a:ext cx="5524500" cy="433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EDAAA077-9F80-D41C-0EE4-AF49EC07B0E6}"/>
              </a:ext>
            </a:extLst>
          </p:cNvPr>
          <p:cNvGrpSpPr/>
          <p:nvPr/>
        </p:nvGrpSpPr>
        <p:grpSpPr>
          <a:xfrm>
            <a:off x="241951" y="1150752"/>
            <a:ext cx="6499631" cy="1409617"/>
            <a:chOff x="941877" y="1603524"/>
            <a:chExt cx="5416359" cy="1174680"/>
          </a:xfrm>
        </p:grpSpPr>
        <p:sp>
          <p:nvSpPr>
            <p:cNvPr id="2055" name="Rectangle 56">
              <a:extLst>
                <a:ext uri="{FF2B5EF4-FFF2-40B4-BE49-F238E27FC236}">
                  <a16:creationId xmlns:a16="http://schemas.microsoft.com/office/drawing/2014/main" id="{2DA0D8A7-C769-96F9-36EE-3C941AEB5763}"/>
                </a:ext>
              </a:extLst>
            </p:cNvPr>
            <p:cNvSpPr/>
            <p:nvPr/>
          </p:nvSpPr>
          <p:spPr>
            <a:xfrm>
              <a:off x="1959202" y="1603524"/>
              <a:ext cx="4399034" cy="1174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📝Class Imbalance &amp; Distribution</a:t>
              </a:r>
            </a:p>
            <a:p>
              <a:pPr defTabSz="1097280"/>
              <a:r>
                <a:rPr lang="en-IN" sz="1600" dirty="0"/>
                <a:t>✔️ </a:t>
              </a:r>
              <a:r>
                <a:rPr lang="en-IN" sz="1600" b="1" dirty="0"/>
                <a:t>Positive Reviews: </a:t>
              </a:r>
              <a:r>
                <a:rPr lang="en-IN" sz="1600" dirty="0"/>
                <a:t>(93.73%) 👍</a:t>
              </a:r>
              <a:br>
                <a:rPr lang="en-IN" sz="1600" dirty="0"/>
              </a:br>
              <a:r>
                <a:rPr lang="en-IN" sz="1600" dirty="0"/>
                <a:t>✔️ </a:t>
              </a:r>
              <a:r>
                <a:rPr lang="en-IN" sz="1600" b="1" dirty="0"/>
                <a:t>Neutral Reviews: </a:t>
              </a:r>
              <a:r>
                <a:rPr lang="en-IN" sz="1600" dirty="0"/>
                <a:t>(3.95%) 😐 </a:t>
              </a:r>
            </a:p>
            <a:p>
              <a:pPr defTabSz="1097280"/>
              <a:r>
                <a:rPr lang="en-IN" sz="1600" dirty="0"/>
                <a:t>✔️ </a:t>
              </a:r>
              <a:r>
                <a:rPr lang="en-IN" sz="1600" b="1" dirty="0"/>
                <a:t>Negative Reviews:</a:t>
              </a:r>
              <a:r>
                <a:rPr lang="en-IN" sz="1600" dirty="0"/>
                <a:t> (2.33%) 👎</a:t>
              </a:r>
              <a:br>
                <a:rPr lang="en-IN" sz="1600" dirty="0"/>
              </a:br>
              <a:r>
                <a:rPr lang="en-IN" sz="1600" dirty="0"/>
                <a:t>🎯 </a:t>
              </a:r>
              <a:r>
                <a:rPr lang="en-IN" sz="1600" b="1" dirty="0"/>
                <a:t>Outcome:</a:t>
              </a:r>
              <a:r>
                <a:rPr lang="en-IN" sz="1600" dirty="0"/>
                <a:t> </a:t>
              </a:r>
              <a:r>
                <a:rPr lang="en-IN" sz="1600" b="1" dirty="0"/>
                <a:t>Positive</a:t>
              </a:r>
              <a:r>
                <a:rPr lang="en-IN" sz="1600" dirty="0"/>
                <a:t> overwhelmingly dominates. ⚖️!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1" name="Group 2080">
              <a:extLst>
                <a:ext uri="{FF2B5EF4-FFF2-40B4-BE49-F238E27FC236}">
                  <a16:creationId xmlns:a16="http://schemas.microsoft.com/office/drawing/2014/main" id="{F1CC658B-3E92-F6E8-AD7F-9E9FD3649951}"/>
                </a:ext>
              </a:extLst>
            </p:cNvPr>
            <p:cNvGrpSpPr/>
            <p:nvPr/>
          </p:nvGrpSpPr>
          <p:grpSpPr>
            <a:xfrm>
              <a:off x="941877" y="1958923"/>
              <a:ext cx="930934" cy="586139"/>
              <a:chOff x="941877" y="2030601"/>
              <a:chExt cx="930934" cy="58613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D12C061-8FC7-2E4A-9492-90F7FE8AC11A}"/>
                  </a:ext>
                </a:extLst>
              </p:cNvPr>
              <p:cNvGrpSpPr/>
              <p:nvPr/>
            </p:nvGrpSpPr>
            <p:grpSpPr>
              <a:xfrm>
                <a:off x="941877" y="2030601"/>
                <a:ext cx="930934" cy="586139"/>
                <a:chOff x="920816" y="2053524"/>
                <a:chExt cx="1294484" cy="815037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A1F072A-1030-EB70-F6E5-406FF2E1544C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D067A10A-31B0-CEE4-EA7D-92D055A5BFD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48" name="Rectangle: Rounded Corners 2047">
                  <a:extLst>
                    <a:ext uri="{FF2B5EF4-FFF2-40B4-BE49-F238E27FC236}">
                      <a16:creationId xmlns:a16="http://schemas.microsoft.com/office/drawing/2014/main" id="{BE05C8A5-9543-6AC1-58FB-42AF9A02E31C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F27D0F9C-1DB8-98AA-3855-6530F5D11F06}"/>
                  </a:ext>
                </a:extLst>
              </p:cNvPr>
              <p:cNvSpPr txBox="1"/>
              <p:nvPr/>
            </p:nvSpPr>
            <p:spPr>
              <a:xfrm>
                <a:off x="1194786" y="2139004"/>
                <a:ext cx="39433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01</a:t>
                </a:r>
              </a:p>
            </p:txBody>
          </p:sp>
        </p:grp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5B7E5F6F-B94D-6175-6A1A-59E0004A4ED7}"/>
              </a:ext>
            </a:extLst>
          </p:cNvPr>
          <p:cNvGrpSpPr/>
          <p:nvPr/>
        </p:nvGrpSpPr>
        <p:grpSpPr>
          <a:xfrm>
            <a:off x="250415" y="2995927"/>
            <a:ext cx="6491167" cy="1384995"/>
            <a:chOff x="941877" y="2801995"/>
            <a:chExt cx="5409305" cy="1154163"/>
          </a:xfrm>
        </p:grpSpPr>
        <p:sp>
          <p:nvSpPr>
            <p:cNvPr id="2060" name="Rectangle 56">
              <a:extLst>
                <a:ext uri="{FF2B5EF4-FFF2-40B4-BE49-F238E27FC236}">
                  <a16:creationId xmlns:a16="http://schemas.microsoft.com/office/drawing/2014/main" id="{57ADE98C-6CE2-5277-D41B-36B4E1204825}"/>
                </a:ext>
              </a:extLst>
            </p:cNvPr>
            <p:cNvSpPr/>
            <p:nvPr/>
          </p:nvSpPr>
          <p:spPr>
            <a:xfrm>
              <a:off x="1959201" y="2801995"/>
              <a:ext cx="4391981" cy="1154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IN" sz="200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💬 Word Clouds for Each Sentiment</a:t>
              </a:r>
            </a:p>
            <a:p>
              <a:pPr defTabSz="1097280"/>
              <a:r>
                <a:rPr lang="en-IN" sz="1600" dirty="0"/>
                <a:t>🖼️ Generated word clouds for Positive, Neutral, &amp; Negative.</a:t>
              </a:r>
              <a:br>
                <a:rPr lang="en-IN" sz="1600" dirty="0"/>
              </a:br>
              <a:r>
                <a:rPr lang="en-IN" sz="1600" dirty="0"/>
                <a:t>🧠 Shows unique words tied to each sentiment.</a:t>
              </a:r>
              <a:br>
                <a:rPr lang="en-IN" sz="1600" dirty="0"/>
              </a:br>
              <a:r>
                <a:rPr lang="en-IN" sz="1600" dirty="0"/>
                <a:t>✨ Provides insights into common terms for different emotional tones.</a:t>
              </a:r>
              <a:endParaRPr lang="en-US" sz="20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4F0ECC39-50E7-1273-5CC7-1EC3D0028961}"/>
                </a:ext>
              </a:extLst>
            </p:cNvPr>
            <p:cNvGrpSpPr/>
            <p:nvPr/>
          </p:nvGrpSpPr>
          <p:grpSpPr>
            <a:xfrm>
              <a:off x="941877" y="3155186"/>
              <a:ext cx="930934" cy="586138"/>
              <a:chOff x="941877" y="3153031"/>
              <a:chExt cx="930934" cy="58613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C0451E0D-D406-814C-1928-E798ECF8FB68}"/>
                  </a:ext>
                </a:extLst>
              </p:cNvPr>
              <p:cNvGrpSpPr/>
              <p:nvPr/>
            </p:nvGrpSpPr>
            <p:grpSpPr>
              <a:xfrm>
                <a:off x="941877" y="3153031"/>
                <a:ext cx="930934" cy="586138"/>
                <a:chOff x="920816" y="2053524"/>
                <a:chExt cx="1294484" cy="815037"/>
              </a:xfrm>
            </p:grpSpPr>
            <p:sp>
              <p:nvSpPr>
                <p:cNvPr id="2057" name="Rectangle: Rounded Corners 2056">
                  <a:extLst>
                    <a:ext uri="{FF2B5EF4-FFF2-40B4-BE49-F238E27FC236}">
                      <a16:creationId xmlns:a16="http://schemas.microsoft.com/office/drawing/2014/main" id="{C8BD8D9B-09CB-8FEA-5040-834ECE519BBD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8" name="Rectangle: Rounded Corners 2057">
                  <a:extLst>
                    <a:ext uri="{FF2B5EF4-FFF2-40B4-BE49-F238E27FC236}">
                      <a16:creationId xmlns:a16="http://schemas.microsoft.com/office/drawing/2014/main" id="{34E8DB87-D366-D92E-3525-FF0194AFC83B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9" name="Rectangle: Rounded Corners 2058">
                  <a:extLst>
                    <a:ext uri="{FF2B5EF4-FFF2-40B4-BE49-F238E27FC236}">
                      <a16:creationId xmlns:a16="http://schemas.microsoft.com/office/drawing/2014/main" id="{2BB48DE6-7B0F-61B7-C57D-0312993E98EA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611AED97-EE9D-04B4-287B-5CDCFEDBA7A1}"/>
                  </a:ext>
                </a:extLst>
              </p:cNvPr>
              <p:cNvSpPr txBox="1"/>
              <p:nvPr/>
            </p:nvSpPr>
            <p:spPr>
              <a:xfrm>
                <a:off x="1194786" y="3261433"/>
                <a:ext cx="42372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02</a:t>
                </a:r>
              </a:p>
            </p:txBody>
          </p:sp>
        </p:grp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B60B63E4-94B0-B691-9416-31EFE92E971E}"/>
              </a:ext>
            </a:extLst>
          </p:cNvPr>
          <p:cNvGrpSpPr/>
          <p:nvPr/>
        </p:nvGrpSpPr>
        <p:grpSpPr>
          <a:xfrm>
            <a:off x="258879" y="4789722"/>
            <a:ext cx="7389809" cy="1138773"/>
            <a:chOff x="941877" y="4015558"/>
            <a:chExt cx="6158174" cy="948978"/>
          </a:xfrm>
        </p:grpSpPr>
        <p:sp>
          <p:nvSpPr>
            <p:cNvPr id="2065" name="Rectangle 56">
              <a:extLst>
                <a:ext uri="{FF2B5EF4-FFF2-40B4-BE49-F238E27FC236}">
                  <a16:creationId xmlns:a16="http://schemas.microsoft.com/office/drawing/2014/main" id="{BEBE53BE-E129-4A24-B30B-524EF59FA75E}"/>
                </a:ext>
              </a:extLst>
            </p:cNvPr>
            <p:cNvSpPr/>
            <p:nvPr/>
          </p:nvSpPr>
          <p:spPr>
            <a:xfrm>
              <a:off x="1950238" y="4015558"/>
              <a:ext cx="5149813" cy="948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>
                <a:tabLst>
                  <a:tab pos="540000" algn="l"/>
                </a:tabLst>
              </a:pPr>
              <a:r>
                <a:rPr lang="en-US" sz="200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🔧 Preprocessing &amp; Text Normalization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🔤</a:t>
              </a:r>
              <a:r>
                <a:rPr lang="en-IN" sz="1600" dirty="0"/>
                <a:t> Lowercased all text + expanded contractions (i.e. "can’t” - "cannot")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🚫</a:t>
              </a:r>
              <a:r>
                <a:rPr lang="en-IN" sz="1600" dirty="0"/>
                <a:t> Removed stopwords, URLs, punctuation, URLs &amp; digits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🔄</a:t>
              </a:r>
              <a:r>
                <a:rPr lang="en-IN" sz="1600" dirty="0"/>
                <a:t> Lemmatized words for root form, prepping for model success!</a:t>
              </a:r>
            </a:p>
          </p:txBody>
        </p:sp>
        <p:grpSp>
          <p:nvGrpSpPr>
            <p:cNvPr id="2085" name="Group 2084">
              <a:extLst>
                <a:ext uri="{FF2B5EF4-FFF2-40B4-BE49-F238E27FC236}">
                  <a16:creationId xmlns:a16="http://schemas.microsoft.com/office/drawing/2014/main" id="{09A56C0C-BB0C-9625-60B3-D2D0D8F59328}"/>
                </a:ext>
              </a:extLst>
            </p:cNvPr>
            <p:cNvGrpSpPr/>
            <p:nvPr/>
          </p:nvGrpSpPr>
          <p:grpSpPr>
            <a:xfrm>
              <a:off x="941877" y="4277615"/>
              <a:ext cx="930934" cy="586138"/>
              <a:chOff x="941877" y="4275460"/>
              <a:chExt cx="930934" cy="586138"/>
            </a:xfrm>
          </p:grpSpPr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18B390D2-4C27-0B5B-7497-3995A3B911CA}"/>
                  </a:ext>
                </a:extLst>
              </p:cNvPr>
              <p:cNvGrpSpPr/>
              <p:nvPr/>
            </p:nvGrpSpPr>
            <p:grpSpPr>
              <a:xfrm>
                <a:off x="941877" y="4275460"/>
                <a:ext cx="930934" cy="586138"/>
                <a:chOff x="920816" y="2053524"/>
                <a:chExt cx="1294484" cy="815037"/>
              </a:xfrm>
            </p:grpSpPr>
            <p:sp>
              <p:nvSpPr>
                <p:cNvPr id="2062" name="Rectangle: Rounded Corners 2061">
                  <a:extLst>
                    <a:ext uri="{FF2B5EF4-FFF2-40B4-BE49-F238E27FC236}">
                      <a16:creationId xmlns:a16="http://schemas.microsoft.com/office/drawing/2014/main" id="{C878B626-A3E3-ED0B-AA5F-EE0EF95D22FF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3" name="Rectangle: Rounded Corners 2062">
                  <a:extLst>
                    <a:ext uri="{FF2B5EF4-FFF2-40B4-BE49-F238E27FC236}">
                      <a16:creationId xmlns:a16="http://schemas.microsoft.com/office/drawing/2014/main" id="{C682D4F2-B5CC-81B8-89AB-BA3EC0AFD3C8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4" name="Rectangle: Rounded Corners 2063">
                  <a:extLst>
                    <a:ext uri="{FF2B5EF4-FFF2-40B4-BE49-F238E27FC236}">
                      <a16:creationId xmlns:a16="http://schemas.microsoft.com/office/drawing/2014/main" id="{43B9ED7A-922F-A5E8-8024-8DE6877E83CE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191ED860-CFED-4CAB-084D-4FFEEA2B3D71}"/>
                  </a:ext>
                </a:extLst>
              </p:cNvPr>
              <p:cNvSpPr txBox="1"/>
              <p:nvPr/>
            </p:nvSpPr>
            <p:spPr>
              <a:xfrm>
                <a:off x="1194786" y="4372573"/>
                <a:ext cx="43040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03</a:t>
                </a:r>
              </a:p>
            </p:txBody>
          </p:sp>
        </p:grp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9AB25A9-A6C5-DEE4-8BC8-BD7F99C92822}"/>
              </a:ext>
            </a:extLst>
          </p:cNvPr>
          <p:cNvGrpSpPr/>
          <p:nvPr/>
        </p:nvGrpSpPr>
        <p:grpSpPr>
          <a:xfrm>
            <a:off x="250415" y="6460220"/>
            <a:ext cx="7200252" cy="1655838"/>
            <a:chOff x="941877" y="5109121"/>
            <a:chExt cx="5788709" cy="1379865"/>
          </a:xfrm>
        </p:grpSpPr>
        <p:sp>
          <p:nvSpPr>
            <p:cNvPr id="2070" name="Rectangle 56">
              <a:extLst>
                <a:ext uri="{FF2B5EF4-FFF2-40B4-BE49-F238E27FC236}">
                  <a16:creationId xmlns:a16="http://schemas.microsoft.com/office/drawing/2014/main" id="{5B285AD5-551C-3033-67C1-3CB2F9A124D9}"/>
                </a:ext>
              </a:extLst>
            </p:cNvPr>
            <p:cNvSpPr/>
            <p:nvPr/>
          </p:nvSpPr>
          <p:spPr>
            <a:xfrm>
              <a:off x="1959202" y="5109121"/>
              <a:ext cx="4771384" cy="1379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📝 Sample Cleaned Text:</a:t>
              </a:r>
            </a:p>
            <a:p>
              <a:pPr defTabSz="1097280"/>
              <a:r>
                <a:rPr lang="en-IN" sz="1600" dirty="0"/>
                <a:t>🖼️ Built a </a:t>
              </a:r>
              <a:r>
                <a:rPr lang="en-IN" sz="1600" b="1" dirty="0"/>
                <a:t>Word Cloud</a:t>
              </a:r>
              <a:r>
                <a:rPr lang="en-IN" sz="1600" dirty="0"/>
                <a:t> from tokenized words</a:t>
              </a:r>
            </a:p>
            <a:p>
              <a:pPr defTabSz="1097280"/>
              <a:r>
                <a:rPr lang="en-US" sz="1600" dirty="0"/>
                <a:t>⏫</a:t>
              </a:r>
              <a:r>
                <a:rPr lang="en-IN" sz="1600" dirty="0"/>
                <a:t> Before:</a:t>
              </a:r>
            </a:p>
            <a:p>
              <a:pPr marL="742950" lvl="1" indent="-285750" defTabSz="1097280">
                <a:buFont typeface="Courier New" panose="02070309020205020404" pitchFamily="49" charset="0"/>
                <a:buChar char="o"/>
              </a:pPr>
              <a:r>
                <a:rPr lang="en-IN" sz="1600" dirty="0"/>
                <a:t>"This product is absolutely amazing!! Sooo worth the price!"</a:t>
              </a:r>
            </a:p>
            <a:p>
              <a:pPr defTabSz="1097280"/>
              <a:r>
                <a:rPr lang="en-US" sz="16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⏬</a:t>
              </a:r>
              <a:r>
                <a:rPr lang="en-IN" sz="1600" dirty="0"/>
                <a:t> After: </a:t>
              </a:r>
            </a:p>
            <a:p>
              <a:pPr marL="742950" lvl="1" indent="-285750" defTabSz="1097280">
                <a:buFont typeface="Courier New" panose="02070309020205020404" pitchFamily="49" charset="0"/>
                <a:buChar char="o"/>
              </a:pPr>
              <a:r>
                <a:rPr lang="en-IN" sz="1600" dirty="0"/>
                <a:t>"product absolutely amazing worth price"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CD8D5001-1D2B-C9A0-7318-335E01E4AF65}"/>
                </a:ext>
              </a:extLst>
            </p:cNvPr>
            <p:cNvGrpSpPr/>
            <p:nvPr/>
          </p:nvGrpSpPr>
          <p:grpSpPr>
            <a:xfrm>
              <a:off x="941877" y="5326212"/>
              <a:ext cx="930934" cy="586139"/>
              <a:chOff x="941877" y="5397890"/>
              <a:chExt cx="930934" cy="586139"/>
            </a:xfrm>
          </p:grpSpPr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AB1DC9C6-CAAF-4A96-651F-FE2DD2447C5C}"/>
                  </a:ext>
                </a:extLst>
              </p:cNvPr>
              <p:cNvGrpSpPr/>
              <p:nvPr/>
            </p:nvGrpSpPr>
            <p:grpSpPr>
              <a:xfrm>
                <a:off x="941877" y="5397890"/>
                <a:ext cx="930934" cy="586139"/>
                <a:chOff x="920816" y="2053524"/>
                <a:chExt cx="1294484" cy="815037"/>
              </a:xfrm>
            </p:grpSpPr>
            <p:sp>
              <p:nvSpPr>
                <p:cNvPr id="2067" name="Rectangle: Rounded Corners 2066">
                  <a:extLst>
                    <a:ext uri="{FF2B5EF4-FFF2-40B4-BE49-F238E27FC236}">
                      <a16:creationId xmlns:a16="http://schemas.microsoft.com/office/drawing/2014/main" id="{8B557C0B-DD37-CFC1-E5B9-85E09C314E2E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8" name="Rectangle: Rounded Corners 2067">
                  <a:extLst>
                    <a:ext uri="{FF2B5EF4-FFF2-40B4-BE49-F238E27FC236}">
                      <a16:creationId xmlns:a16="http://schemas.microsoft.com/office/drawing/2014/main" id="{51146389-B989-0BCF-05D4-4E825A50504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9" name="Rectangle: Rounded Corners 2068">
                  <a:extLst>
                    <a:ext uri="{FF2B5EF4-FFF2-40B4-BE49-F238E27FC236}">
                      <a16:creationId xmlns:a16="http://schemas.microsoft.com/office/drawing/2014/main" id="{FCCD03C8-94EB-F683-C05D-5A57EEC2B898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22687A95-F062-E214-63DD-FB7AC0B84FF2}"/>
                  </a:ext>
                </a:extLst>
              </p:cNvPr>
              <p:cNvSpPr txBox="1"/>
              <p:nvPr/>
            </p:nvSpPr>
            <p:spPr>
              <a:xfrm>
                <a:off x="1194786" y="5506293"/>
                <a:ext cx="427735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04</a:t>
                </a:r>
              </a:p>
            </p:txBody>
          </p:sp>
        </p:grpSp>
      </p:grpSp>
      <p:sp>
        <p:nvSpPr>
          <p:cNvPr id="2074" name="Text 0">
            <a:extLst>
              <a:ext uri="{FF2B5EF4-FFF2-40B4-BE49-F238E27FC236}">
                <a16:creationId xmlns:a16="http://schemas.microsoft.com/office/drawing/2014/main" id="{99C2AD81-7A3D-9587-BDBF-7140C1B6FBE3}"/>
              </a:ext>
            </a:extLst>
          </p:cNvPr>
          <p:cNvSpPr/>
          <p:nvPr/>
        </p:nvSpPr>
        <p:spPr>
          <a:xfrm>
            <a:off x="4225312" y="51756"/>
            <a:ext cx="61797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EDA &amp; Preprocessing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1CA03-A98A-8496-B419-712A64C7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74" y="880068"/>
            <a:ext cx="3757210" cy="3782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EB8091-AD3C-EE8B-EFA0-C58A12B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750" y="671510"/>
            <a:ext cx="3803175" cy="229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EA298D-92E1-51B9-284E-D8EA4D0E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683" y="5556168"/>
            <a:ext cx="3714243" cy="214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1E41438-F64C-AE7D-77C7-8A01430B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620" y="3198380"/>
            <a:ext cx="3800306" cy="2140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04E4B-93A8-8E40-63FF-BDBCC99044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771"/>
          <a:stretch/>
        </p:blipFill>
        <p:spPr>
          <a:xfrm>
            <a:off x="7478753" y="4914017"/>
            <a:ext cx="3078909" cy="278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2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C6F2E3-9E7A-E7FE-3B3A-EE1A4CA9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C20AE5A-4FC9-E507-C151-8154C31BAED1}"/>
              </a:ext>
            </a:extLst>
          </p:cNvPr>
          <p:cNvSpPr/>
          <p:nvPr/>
        </p:nvSpPr>
        <p:spPr>
          <a:xfrm>
            <a:off x="7224889" y="693636"/>
            <a:ext cx="7483741" cy="7535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91F848-A6D9-B398-F983-454129E44509}"/>
              </a:ext>
            </a:extLst>
          </p:cNvPr>
          <p:cNvSpPr/>
          <p:nvPr/>
        </p:nvSpPr>
        <p:spPr>
          <a:xfrm>
            <a:off x="260986" y="1180166"/>
            <a:ext cx="447079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31D2B5-C060-E528-3834-EC2C45E32424}"/>
              </a:ext>
            </a:extLst>
          </p:cNvPr>
          <p:cNvSpPr/>
          <p:nvPr/>
        </p:nvSpPr>
        <p:spPr>
          <a:xfrm>
            <a:off x="415302" y="1337651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CEA339-35C6-C166-9981-E2D570018BE1}"/>
              </a:ext>
            </a:extLst>
          </p:cNvPr>
          <p:cNvSpPr/>
          <p:nvPr/>
        </p:nvSpPr>
        <p:spPr>
          <a:xfrm>
            <a:off x="805402" y="1069071"/>
            <a:ext cx="1694825" cy="15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🏷️ Label Encoding of Sentiment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E26B71-6ED7-5CA1-DE1B-F71C4B263DC3}"/>
              </a:ext>
            </a:extLst>
          </p:cNvPr>
          <p:cNvSpPr/>
          <p:nvPr/>
        </p:nvSpPr>
        <p:spPr>
          <a:xfrm>
            <a:off x="1204432" y="1341022"/>
            <a:ext cx="3516939" cy="61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🔄 Encoded sentiment labels: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lang="en-IN" sz="1200" dirty="0"/>
              <a:t>'Negative' → 0, 'Neutral' → 1, 'Positive' →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encoder as label_encoder.pkl for consistency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9838926-8A6F-7488-EAF9-85CA86F74DA5}"/>
              </a:ext>
            </a:extLst>
          </p:cNvPr>
          <p:cNvSpPr/>
          <p:nvPr/>
        </p:nvSpPr>
        <p:spPr>
          <a:xfrm>
            <a:off x="272991" y="2406812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B6881C-57FC-E009-6DFD-A686AAB87DCD}"/>
              </a:ext>
            </a:extLst>
          </p:cNvPr>
          <p:cNvSpPr/>
          <p:nvPr/>
        </p:nvSpPr>
        <p:spPr>
          <a:xfrm>
            <a:off x="438881" y="2546488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24DE40-BEDD-4C8D-CC95-53817C2B95D1}"/>
              </a:ext>
            </a:extLst>
          </p:cNvPr>
          <p:cNvSpPr/>
          <p:nvPr/>
        </p:nvSpPr>
        <p:spPr>
          <a:xfrm>
            <a:off x="817406" y="2325516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🔠 TF-IDF Vectorization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6245D3-DF6E-32EF-CB46-59A8AA1C9FC5}"/>
              </a:ext>
            </a:extLst>
          </p:cNvPr>
          <p:cNvSpPr/>
          <p:nvPr/>
        </p:nvSpPr>
        <p:spPr>
          <a:xfrm>
            <a:off x="1216436" y="2564476"/>
            <a:ext cx="4721796" cy="63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🟢</a:t>
            </a:r>
            <a:r>
              <a:rPr lang="en-US" sz="1200" dirty="0"/>
              <a:t> </a:t>
            </a:r>
            <a:r>
              <a:rPr lang="en-IN" sz="1200" dirty="0"/>
              <a:t>max_features=8000, ngram_range=(1, 2)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🔵</a:t>
            </a:r>
            <a:r>
              <a:rPr lang="en-US" sz="1200" dirty="0"/>
              <a:t> </a:t>
            </a:r>
            <a:r>
              <a:rPr lang="en-IN" sz="1200" dirty="0"/>
              <a:t>min_df=3, max_df=0.9, sublinear_tf=True for optimization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vectorizer as vectorizer.pkl for reuse.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854C5C-6A39-7E74-FA3A-A4DA2997F8AF}"/>
              </a:ext>
            </a:extLst>
          </p:cNvPr>
          <p:cNvSpPr/>
          <p:nvPr/>
        </p:nvSpPr>
        <p:spPr>
          <a:xfrm>
            <a:off x="272991" y="3621091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5262586-31F6-D497-17E2-0C7EA074BC23}"/>
              </a:ext>
            </a:extLst>
          </p:cNvPr>
          <p:cNvSpPr/>
          <p:nvPr/>
        </p:nvSpPr>
        <p:spPr>
          <a:xfrm>
            <a:off x="449767" y="3780530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632BA8-BBD2-7F1D-0531-4433A67C9C33}"/>
              </a:ext>
            </a:extLst>
          </p:cNvPr>
          <p:cNvSpPr/>
          <p:nvPr/>
        </p:nvSpPr>
        <p:spPr>
          <a:xfrm>
            <a:off x="817406" y="3524135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🔍 Extracted review-level features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51C7A-27D8-37FC-5F9F-FCD220D40A40}"/>
              </a:ext>
            </a:extLst>
          </p:cNvPr>
          <p:cNvSpPr/>
          <p:nvPr/>
        </p:nvSpPr>
        <p:spPr>
          <a:xfrm>
            <a:off x="1216436" y="3809313"/>
            <a:ext cx="3968760" cy="470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✍️ text_length (characters) | 🔢 word_count (words) | ❗ exclamation_count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🔗 Combined with TF-IDF vectors for enriched features.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4B1706-AFD4-8B53-35B2-185202549EC5}"/>
              </a:ext>
            </a:extLst>
          </p:cNvPr>
          <p:cNvSpPr/>
          <p:nvPr/>
        </p:nvSpPr>
        <p:spPr>
          <a:xfrm>
            <a:off x="272989" y="4709571"/>
            <a:ext cx="447077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chemeClr val="accent6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8FC9516-D6D4-4E24-3641-7F6EA97D98B8}"/>
              </a:ext>
            </a:extLst>
          </p:cNvPr>
          <p:cNvSpPr/>
          <p:nvPr/>
        </p:nvSpPr>
        <p:spPr>
          <a:xfrm>
            <a:off x="438192" y="4873961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F222038-376E-6227-6F26-588B0E624183}"/>
              </a:ext>
            </a:extLst>
          </p:cNvPr>
          <p:cNvSpPr/>
          <p:nvPr/>
        </p:nvSpPr>
        <p:spPr>
          <a:xfrm>
            <a:off x="817403" y="4629909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⚖️ Tackling Class Imbalance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90D380-8430-7DBA-227D-22428968B01A}"/>
              </a:ext>
            </a:extLst>
          </p:cNvPr>
          <p:cNvSpPr/>
          <p:nvPr/>
        </p:nvSpPr>
        <p:spPr>
          <a:xfrm>
            <a:off x="1216436" y="4871035"/>
            <a:ext cx="5223999" cy="62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/>
              <a:t>💡 Applied </a:t>
            </a:r>
            <a:r>
              <a:rPr lang="en-IN" sz="1400" b="1" dirty="0"/>
              <a:t>SMOTETomek</a:t>
            </a:r>
            <a:r>
              <a:rPr lang="en-IN" sz="1400" dirty="0"/>
              <a:t> to balance class distribution.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❌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Before: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🙂 Positive: 3749, 😐 Neutral: 158, 😡 Negative: 93</a:t>
            </a:r>
          </a:p>
          <a:p>
            <a:pPr>
              <a:lnSpc>
                <a:spcPts val="1700"/>
              </a:lnSpc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✅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After: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🙂 Positive: </a:t>
            </a:r>
            <a:r>
              <a:rPr lang="en-IN" sz="1400" dirty="0"/>
              <a:t>3738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, 😐 Neutral: </a:t>
            </a:r>
            <a:r>
              <a:rPr lang="en-IN" sz="1400" dirty="0"/>
              <a:t>3732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, 😡 Negative: </a:t>
            </a:r>
            <a:r>
              <a:rPr lang="en-IN" sz="1400" dirty="0"/>
              <a:t>3741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32BDBDC8-44FC-FE3F-E671-A4840037DF8C}"/>
              </a:ext>
            </a:extLst>
          </p:cNvPr>
          <p:cNvSpPr/>
          <p:nvPr/>
        </p:nvSpPr>
        <p:spPr>
          <a:xfrm>
            <a:off x="272991" y="6053618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08A009E-AAD7-C992-B15E-5A94B0AC84C3}"/>
              </a:ext>
            </a:extLst>
          </p:cNvPr>
          <p:cNvSpPr/>
          <p:nvPr/>
        </p:nvSpPr>
        <p:spPr>
          <a:xfrm>
            <a:off x="438192" y="6204297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CAEA2A5-2564-FC3F-3018-8A86F4CEDF40}"/>
              </a:ext>
            </a:extLst>
          </p:cNvPr>
          <p:cNvSpPr/>
          <p:nvPr/>
        </p:nvSpPr>
        <p:spPr>
          <a:xfrm>
            <a:off x="816888" y="5913305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📂 Saved Preprocessing Files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B402246-7A4B-21B4-27F7-FD732B4074DB}"/>
              </a:ext>
            </a:extLst>
          </p:cNvPr>
          <p:cNvSpPr/>
          <p:nvPr/>
        </p:nvSpPr>
        <p:spPr>
          <a:xfrm>
            <a:off x="1216436" y="6187725"/>
            <a:ext cx="4495885" cy="865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key preprocessing objects for future use: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label_encoder.pkl (for consistent encoding) 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vectorizer.pkl (for TF-IDF transformations)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Ensures reproducibility and smooth workflow.</a:t>
            </a: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0EBDBF8-2E3F-F8A1-0651-207CF859E0E4}"/>
              </a:ext>
            </a:extLst>
          </p:cNvPr>
          <p:cNvSpPr/>
          <p:nvPr/>
        </p:nvSpPr>
        <p:spPr>
          <a:xfrm>
            <a:off x="272991" y="7481766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F327A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CFC9E885-54F3-27C8-B8A8-9EC3B4987DBA}"/>
              </a:ext>
            </a:extLst>
          </p:cNvPr>
          <p:cNvSpPr/>
          <p:nvPr/>
        </p:nvSpPr>
        <p:spPr>
          <a:xfrm>
            <a:off x="438192" y="7628833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DB25E1A-A5FB-6DDF-1867-A84D3BB69E58}"/>
              </a:ext>
            </a:extLst>
          </p:cNvPr>
          <p:cNvSpPr/>
          <p:nvPr/>
        </p:nvSpPr>
        <p:spPr>
          <a:xfrm>
            <a:off x="817406" y="7378957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🔚 Summary &amp; Readiness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A8CB63B5-D8D9-B68E-F33D-5A97B2EC2557}"/>
              </a:ext>
            </a:extLst>
          </p:cNvPr>
          <p:cNvSpPr/>
          <p:nvPr/>
        </p:nvSpPr>
        <p:spPr>
          <a:xfrm>
            <a:off x="1216436" y="7697102"/>
            <a:ext cx="4495885" cy="42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🧹 Data is cleaned, enriched with extra features.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⚖️ Balanced for training, ready for sentiment classifier.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C93161C6-DC4F-7F43-F6A5-60D2025BB098}"/>
              </a:ext>
            </a:extLst>
          </p:cNvPr>
          <p:cNvSpPr/>
          <p:nvPr/>
        </p:nvSpPr>
        <p:spPr>
          <a:xfrm>
            <a:off x="449767" y="7779494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039AE83-16CF-7BB1-A31E-E1213DF8EF64}"/>
              </a:ext>
            </a:extLst>
          </p:cNvPr>
          <p:cNvSpPr/>
          <p:nvPr/>
        </p:nvSpPr>
        <p:spPr>
          <a:xfrm>
            <a:off x="0" y="-105746"/>
            <a:ext cx="14555096" cy="799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32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🧩 Label Encoding, TF-IDF, Feature Engineering &amp; Tackling Imbalance</a:t>
            </a:r>
            <a:endParaRPr lang="en-US" sz="32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65701C-AF0A-0B2D-7E02-D7E7E0B6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04" y="866442"/>
            <a:ext cx="3282860" cy="386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D57C6C-5D42-277E-7233-5DE6A6F9E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504" y="4735950"/>
            <a:ext cx="3282860" cy="3367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331C04-6843-4F24-B86B-CEB2A05A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178" y="815539"/>
            <a:ext cx="3785931" cy="227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7F80EB-8B59-E041-93AA-86904B0E5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179" y="3201809"/>
            <a:ext cx="3762918" cy="488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8">
            <a:extLst>
              <a:ext uri="{FF2B5EF4-FFF2-40B4-BE49-F238E27FC236}">
                <a16:creationId xmlns:a16="http://schemas.microsoft.com/office/drawing/2014/main" id="{3614DDD8-AAF6-4F5C-1046-477A07558EAD}"/>
              </a:ext>
            </a:extLst>
          </p:cNvPr>
          <p:cNvSpPr/>
          <p:nvPr/>
        </p:nvSpPr>
        <p:spPr>
          <a:xfrm>
            <a:off x="8272650" y="211075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72122" y="21127"/>
            <a:ext cx="14361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🏅 Multinomial Naive Bayes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Model Performance Overview - Accuracy &amp; Class Metrics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260258" y="7296375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8052287" y="1454037"/>
            <a:ext cx="50178" cy="6044044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818389" y="187922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8009841" y="1977331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5355" y="1432657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🚀 Model Training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457663" y="1842064"/>
            <a:ext cx="4800757" cy="1239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🛠️ Trained Multinomial Naive Bayes on SMOTE-balanced data.</a:t>
            </a:r>
          </a:p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📊 Predicted sentiment labels and mapped them to categories: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IN" sz="1200" dirty="0">
                <a:latin typeface="Lora" pitchFamily="2" charset="0"/>
              </a:rPr>
              <a:t>Negative, Neutral, Positive.</a:t>
            </a:r>
          </a:p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✅ Outcome: Successful sentiment prediction.</a:t>
            </a:r>
            <a:endParaRPr lang="en-US" sz="1200" dirty="0">
              <a:solidFill>
                <a:srgbClr val="3D3838"/>
              </a:solidFill>
              <a:latin typeface="Lora" pitchFamily="2" charset="0"/>
              <a:ea typeface="Source Sans Pro" pitchFamily="34" charset="-122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286186" y="391473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818389" y="368089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979957" y="3790576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5355" y="3270232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🧠 Model Evaluation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457663" y="3674814"/>
            <a:ext cx="5075918" cy="96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🔁 Used cross-validation for performance evaluation.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📊 Classification report, confusion matrix,  ROC-AUC score (0.9962).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Outcome: 95% accuracy, strong performance.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286186" y="563652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818389" y="540268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979600" y="5523941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61283" y="489362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🧩 Confusion Matrix Insight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457663" y="5313123"/>
            <a:ext cx="4800758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Neutral reviews misclassified as Positive.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Outcome: Positive reviews mostly confused with Neutral.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818389" y="7033468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961052" y="7154725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5355" y="6501036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</a:rPr>
              <a:t>📊</a:t>
            </a: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Classification Report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457664" y="6953295"/>
            <a:ext cx="4800757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📈 </a:t>
            </a:r>
            <a:r>
              <a:rPr lang="en-IN" sz="1200" b="1" dirty="0">
                <a:latin typeface="Lora" pitchFamily="2" charset="0"/>
              </a:rPr>
              <a:t>Accuracy:</a:t>
            </a:r>
            <a:r>
              <a:rPr lang="en-IN" sz="1200" dirty="0">
                <a:latin typeface="Lora" pitchFamily="2" charset="0"/>
              </a:rPr>
              <a:t> 95%</a:t>
            </a:r>
          </a:p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🔻 </a:t>
            </a:r>
            <a:r>
              <a:rPr lang="en-IN" sz="1200" b="1" dirty="0">
                <a:latin typeface="Lora" pitchFamily="2" charset="0"/>
              </a:rPr>
              <a:t>Negative:</a:t>
            </a:r>
            <a:r>
              <a:rPr lang="en-IN" sz="1200" dirty="0">
                <a:latin typeface="Lora" pitchFamily="2" charset="0"/>
              </a:rPr>
              <a:t> Precision: 0.94, Recall: 1.00</a:t>
            </a:r>
          </a:p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⚖️ </a:t>
            </a:r>
            <a:r>
              <a:rPr lang="en-IN" sz="1200" b="1" dirty="0">
                <a:latin typeface="Lora" pitchFamily="2" charset="0"/>
              </a:rPr>
              <a:t>Neutral:</a:t>
            </a:r>
            <a:r>
              <a:rPr lang="en-IN" sz="1200" dirty="0">
                <a:latin typeface="Lora" pitchFamily="2" charset="0"/>
              </a:rPr>
              <a:t> Precision: 0.91, Recall: 0.99</a:t>
            </a:r>
          </a:p>
          <a:p>
            <a:pPr>
              <a:lnSpc>
                <a:spcPts val="1700"/>
              </a:lnSpc>
            </a:pPr>
            <a:r>
              <a:rPr lang="en-IN" sz="1200" dirty="0">
                <a:latin typeface="Lora" pitchFamily="2" charset="0"/>
              </a:rPr>
              <a:t>🟢 </a:t>
            </a:r>
            <a:r>
              <a:rPr lang="en-IN" sz="1200" b="1" dirty="0">
                <a:latin typeface="Lora" pitchFamily="2" charset="0"/>
              </a:rPr>
              <a:t>Positive:</a:t>
            </a:r>
            <a:r>
              <a:rPr lang="en-IN" sz="1200" dirty="0">
                <a:latin typeface="Lora" pitchFamily="2" charset="0"/>
              </a:rPr>
              <a:t> Precision: 1.00, Recall: 0.84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218F2-3EC9-7388-FABA-3ED0E83C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8"/>
          <a:stretch/>
        </p:blipFill>
        <p:spPr>
          <a:xfrm>
            <a:off x="387566" y="1159427"/>
            <a:ext cx="6777160" cy="422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7E90B3-09C5-B29E-2609-9B4DAA4E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9" y="5548524"/>
            <a:ext cx="3123244" cy="257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8C9709-0970-0CAF-991B-B933F305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54" y="5548524"/>
            <a:ext cx="3284008" cy="257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269" y="218822"/>
            <a:ext cx="7406078" cy="662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Model Testing Overview 🧪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3" y="1298616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1421" y="133874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IN" sz="2050" dirty="0">
                <a:latin typeface="Nunito Semi Bold" panose="020B0604020202020204" charset="0"/>
              </a:rPr>
              <a:t>🎯 </a:t>
            </a:r>
            <a:r>
              <a:rPr lang="en-IN" sz="2050" b="1" dirty="0">
                <a:solidFill>
                  <a:srgbClr val="2749F4"/>
                </a:solidFill>
                <a:latin typeface="Nunito Semi Bold" panose="020B0604020202020204" charset="0"/>
              </a:rPr>
              <a:t>Objective</a:t>
            </a:r>
            <a:endParaRPr lang="en-US" sz="2050" b="1" dirty="0">
              <a:solidFill>
                <a:srgbClr val="2749F4"/>
              </a:solidFill>
              <a:latin typeface="Nunito Semi Bold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41275" y="1778611"/>
            <a:ext cx="5504231" cy="61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1400" dirty="0"/>
              <a:t>Classify Amazon reviews into positive, neutral, and negative sentiments.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400" dirty="0"/>
          </a:p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Explore the effectiveness of various machine learning models.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3" y="365330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1421" y="372570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50" b="1" dirty="0">
                <a:solidFill>
                  <a:srgbClr val="008EE6"/>
                </a:solidFill>
                <a:latin typeface="Nunito Semi Bold" panose="020B0604020202020204" charset="0"/>
              </a:rPr>
              <a:t>🧪 Models Tested: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008EE6"/>
              </a:solidFill>
              <a:effectLst/>
              <a:uLnTx/>
              <a:uFillTx/>
              <a:latin typeface="Nunito Semi Bold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41275" y="4191829"/>
            <a:ext cx="5724202" cy="141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/>
              <a:t>🤖  Naive Bayes: </a:t>
            </a:r>
            <a:r>
              <a:rPr lang="en-IN" sz="1400" dirty="0"/>
              <a:t>Simple and efficient model, good baseline.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/>
              <a:t>📐  SVM (Support Vector Machine): </a:t>
            </a:r>
            <a:r>
              <a:rPr lang="en-IN" sz="1400" dirty="0"/>
              <a:t>Used for creating decision boundaries.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📝 </a:t>
            </a:r>
            <a:r>
              <a:rPr lang="en-IN" sz="1400" b="1" dirty="0"/>
              <a:t>Logistic Regression</a:t>
            </a:r>
            <a:r>
              <a:rPr lang="en-IN" sz="1400" dirty="0"/>
              <a:t>: Linear classifier for multi-class problems.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🔀 </a:t>
            </a:r>
            <a:r>
              <a:rPr lang="en-IN" sz="1400" b="1" dirty="0"/>
              <a:t>Voting Classifier</a:t>
            </a:r>
            <a:r>
              <a:rPr lang="en-IN" sz="1400" dirty="0"/>
              <a:t>: Combined predictions from multiple models for better 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accuracy.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3" y="5964943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1421" y="611000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DB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🔄 Cross-Validation: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DB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41275" y="6561763"/>
            <a:ext cx="5555072" cy="69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📊 </a:t>
            </a:r>
            <a:r>
              <a:rPr lang="en-IN" sz="1400" b="1" dirty="0"/>
              <a:t>F1 score (macro)</a:t>
            </a:r>
            <a:r>
              <a:rPr lang="en-IN" sz="1400" dirty="0"/>
              <a:t> was the primary metric for performance evaluation. 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🔁 Used </a:t>
            </a:r>
            <a:r>
              <a:rPr lang="en-IN" sz="1400" b="1" dirty="0"/>
              <a:t>cross-validation</a:t>
            </a:r>
            <a:r>
              <a:rPr lang="en-IN" sz="1400" dirty="0"/>
              <a:t> for robust results and avoiding overfitting.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🔍 Ensured stable performance across different data splits.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314E6A-6F5F-4157-5368-6DE28124D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0"/>
          <a:stretch/>
        </p:blipFill>
        <p:spPr>
          <a:xfrm>
            <a:off x="8198410" y="60252"/>
            <a:ext cx="3323030" cy="3665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1A2445-0F57-AA78-C32B-5A245CD8E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796" y="60252"/>
            <a:ext cx="3049269" cy="366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CF085A-624F-8944-ADAB-3BE13B679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410" y="3785957"/>
            <a:ext cx="3356386" cy="438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B4C602-EE8D-07CB-1C84-F723A400B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130" y="3785957"/>
            <a:ext cx="3022935" cy="438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3453"/>
            <a:ext cx="6179974" cy="82317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960400" y="923970"/>
            <a:ext cx="30480" cy="6934269"/>
          </a:xfrm>
          <a:prstGeom prst="roundRect">
            <a:avLst>
              <a:gd name="adj" fmla="val 1154538"/>
            </a:avLst>
          </a:prstGeom>
          <a:solidFill>
            <a:srgbClr val="000000">
              <a:alpha val="8000"/>
            </a:srgbClr>
          </a:solidFill>
          <a:ln w="12700">
            <a:solidFill>
              <a:schemeClr val="tx1"/>
            </a:solidFill>
          </a:ln>
        </p:spPr>
      </p:sp>
      <p:sp>
        <p:nvSpPr>
          <p:cNvPr id="5" name="Shape 2"/>
          <p:cNvSpPr/>
          <p:nvPr/>
        </p:nvSpPr>
        <p:spPr>
          <a:xfrm>
            <a:off x="7209062" y="1443660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711738" y="1195057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76282" y="1304042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8265919" y="1025914"/>
            <a:ext cx="398295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6077F6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 F1 Scores Comparison: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6077F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737389" y="1310022"/>
            <a:ext cx="5583162" cy="123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Naive Bayes 🤖: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score is 0.9440, solid performance but not the best.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🔥 SVM 📐: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Scored 0.3118, struggling with multi-class classification.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⚠️Logistic Regression 📝: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score of 0.9842, a strong contender.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✅Voting Classifier 🔀: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= 0.9786, strong but slightly less than Logistic Regression. 🔼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09062" y="3596836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711738" y="3348234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76282" y="3467976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65920" y="3115340"/>
            <a:ext cx="558316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18CE1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🧠 Neural Network (MLP):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18CE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37389" y="3540179"/>
            <a:ext cx="5727062" cy="72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F1 score of 0.9945 🏆</a:t>
            </a:r>
            <a:r>
              <a:rPr lang="en-IN" sz="1400" dirty="0">
                <a:solidFill>
                  <a:srgbClr val="00002E"/>
                </a:solidFill>
              </a:rPr>
              <a:t>, the best model overall for sentiment classification. 🌟</a:t>
            </a:r>
          </a:p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Outperformed </a:t>
            </a:r>
            <a:r>
              <a:rPr lang="en-IN" sz="1400" dirty="0">
                <a:solidFill>
                  <a:srgbClr val="00002E"/>
                </a:solidFill>
              </a:rPr>
              <a:t>all other models in both precision and recall. 🚀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209062" y="5237366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711738" y="4988764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876282" y="5119264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265920" y="4765825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DA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📉 LSTM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DA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737389" y="5187418"/>
            <a:ext cx="5643734" cy="115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F1 = 0.3220, </a:t>
            </a:r>
            <a:r>
              <a:rPr lang="en-IN" sz="1400" dirty="0">
                <a:solidFill>
                  <a:srgbClr val="00002E"/>
                </a:solidFill>
              </a:rPr>
              <a:t>poor performance, likely due to insufficient training or complex nature of the dataset. </a:t>
            </a:r>
          </a:p>
          <a:p>
            <a:pPr>
              <a:lnSpc>
                <a:spcPts val="2100"/>
              </a:lnSpc>
            </a:pPr>
            <a:r>
              <a:rPr lang="en-IN" sz="1400" dirty="0">
                <a:solidFill>
                  <a:srgbClr val="00002E"/>
                </a:solidFill>
              </a:rPr>
              <a:t>❌Struggled with capturing sentiment from text reviews effectively. 🧩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70FB8F2-2208-D606-2FA1-8A347578B117}"/>
              </a:ext>
            </a:extLst>
          </p:cNvPr>
          <p:cNvSpPr/>
          <p:nvPr/>
        </p:nvSpPr>
        <p:spPr>
          <a:xfrm>
            <a:off x="6342572" y="59377"/>
            <a:ext cx="8174019" cy="54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Model Performance - F1 Scores 📏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EA225035-3BCE-CFCC-F124-33A6A3E049D4}"/>
              </a:ext>
            </a:extLst>
          </p:cNvPr>
          <p:cNvSpPr/>
          <p:nvPr/>
        </p:nvSpPr>
        <p:spPr>
          <a:xfrm>
            <a:off x="7224302" y="6946442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B5D71E71-9CB9-B090-7319-9311F01697CC}"/>
              </a:ext>
            </a:extLst>
          </p:cNvPr>
          <p:cNvSpPr/>
          <p:nvPr/>
        </p:nvSpPr>
        <p:spPr>
          <a:xfrm>
            <a:off x="6726978" y="6697840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0B050"/>
            </a:solidFill>
            <a:prstDash val="solid"/>
          </a:ln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A1727EC3-098D-BBEE-7C7B-B1AE90BF2AF9}"/>
              </a:ext>
            </a:extLst>
          </p:cNvPr>
          <p:cNvSpPr/>
          <p:nvPr/>
        </p:nvSpPr>
        <p:spPr>
          <a:xfrm>
            <a:off x="6891522" y="6828340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6B772A7A-4628-27E8-A362-865B0121D3E3}"/>
              </a:ext>
            </a:extLst>
          </p:cNvPr>
          <p:cNvSpPr/>
          <p:nvPr/>
        </p:nvSpPr>
        <p:spPr>
          <a:xfrm>
            <a:off x="8373496" y="6529475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💬 Hugging Face (BERT)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68083229-DFF0-79B9-FD90-99C1E2BEC8A3}"/>
              </a:ext>
            </a:extLst>
          </p:cNvPr>
          <p:cNvSpPr/>
          <p:nvPr/>
        </p:nvSpPr>
        <p:spPr>
          <a:xfrm>
            <a:off x="8844964" y="6928766"/>
            <a:ext cx="5649967" cy="1030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dirty="0"/>
              <a:t>Not included in F1 score evaluation but used for generating predictions. 🔮</a:t>
            </a:r>
          </a:p>
          <a:p>
            <a:pPr>
              <a:lnSpc>
                <a:spcPts val="2100"/>
              </a:lnSpc>
            </a:pPr>
            <a:r>
              <a:rPr lang="en-IN" sz="1400" dirty="0"/>
              <a:t>Pre-trained </a:t>
            </a:r>
            <a:r>
              <a:rPr lang="en-IN" sz="1400" b="1" dirty="0"/>
              <a:t>BERT model </a:t>
            </a:r>
            <a:r>
              <a:rPr lang="en-IN" sz="1400" dirty="0"/>
              <a:t>harnessed for more accurate, context-aware predictions. 🔍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6B33DE-E606-BC5B-4CD6-B32B1E3C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" y="9794"/>
            <a:ext cx="6063605" cy="3940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F9F2A-E325-71E4-C754-ADBBFB01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" y="5362210"/>
            <a:ext cx="6063604" cy="2816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ED7C2F-C6A5-315F-964D-49F49774B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9" t="7096" r="5279" b="8479"/>
          <a:stretch/>
        </p:blipFill>
        <p:spPr>
          <a:xfrm>
            <a:off x="2831469" y="3991087"/>
            <a:ext cx="3279473" cy="1321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377C83-C202-F839-1091-97C8B1D4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9" y="3991087"/>
            <a:ext cx="2716953" cy="1330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EEE62-90D2-3C9B-11EC-B4A7BC45FE6B}"/>
              </a:ext>
            </a:extLst>
          </p:cNvPr>
          <p:cNvSpPr/>
          <p:nvPr/>
        </p:nvSpPr>
        <p:spPr>
          <a:xfrm>
            <a:off x="8009174" y="0"/>
            <a:ext cx="662122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565CD-C03F-E847-9A27-14502D12D297}"/>
              </a:ext>
            </a:extLst>
          </p:cNvPr>
          <p:cNvGrpSpPr/>
          <p:nvPr/>
        </p:nvGrpSpPr>
        <p:grpSpPr>
          <a:xfrm>
            <a:off x="281855" y="6686106"/>
            <a:ext cx="7520264" cy="1489588"/>
            <a:chOff x="1394555" y="1920270"/>
            <a:chExt cx="4701445" cy="124132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B8C2BF-B3E1-51B1-4768-E2AFEF13727C}"/>
                </a:ext>
              </a:extLst>
            </p:cNvPr>
            <p:cNvSpPr/>
            <p:nvPr/>
          </p:nvSpPr>
          <p:spPr>
            <a:xfrm>
              <a:off x="1524000" y="1920270"/>
              <a:ext cx="4572000" cy="1241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E19B3-77F0-4217-1D26-B1AC537B919D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08DAF749-0849-B3D7-2AEE-C789313B41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9AB621-CDBC-3487-773B-2E2770F99D79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66870C-B59E-FFA6-31FA-C554861ED3BF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193231-820E-B96A-526B-CFF0C1CB590C}"/>
              </a:ext>
            </a:extLst>
          </p:cNvPr>
          <p:cNvGrpSpPr/>
          <p:nvPr/>
        </p:nvGrpSpPr>
        <p:grpSpPr>
          <a:xfrm>
            <a:off x="316513" y="5027859"/>
            <a:ext cx="7520264" cy="2965499"/>
            <a:chOff x="1394555" y="1920269"/>
            <a:chExt cx="4701445" cy="2471251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D7373C-BCCE-6B4A-B025-9737D00BBED5}"/>
                </a:ext>
              </a:extLst>
            </p:cNvPr>
            <p:cNvSpPr/>
            <p:nvPr/>
          </p:nvSpPr>
          <p:spPr>
            <a:xfrm>
              <a:off x="1524000" y="1920269"/>
              <a:ext cx="4572000" cy="1301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819BC5-A0A6-6D4E-E7A9-18153810DCC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883E263-3DFD-370D-C1C9-429CFD0F2339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CBD79-E07C-5B98-FD36-A3BEB885E53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06667B-6B9F-28D5-7F8B-8FE715B2E7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756827B-FFB7-62DA-771B-2A4B71D29E91}"/>
                </a:ext>
              </a:extLst>
            </p:cNvPr>
            <p:cNvSpPr txBox="1"/>
            <p:nvPr/>
          </p:nvSpPr>
          <p:spPr>
            <a:xfrm flipH="1">
              <a:off x="2832832" y="2217877"/>
              <a:ext cx="3230909" cy="1022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💯 Final model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for deployment is the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(MLP)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, selected based on the best F1 score.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🐦‍🔥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Strong generalization to unseen data, making it ideal for real-world usage.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45" name=".01">
              <a:extLst>
                <a:ext uri="{FF2B5EF4-FFF2-40B4-BE49-F238E27FC236}">
                  <a16:creationId xmlns:a16="http://schemas.microsoft.com/office/drawing/2014/main" id="{1E93A925-81E3-0C9F-F6E3-BB07AA5064C7}"/>
                </a:ext>
              </a:extLst>
            </p:cNvPr>
            <p:cNvSpPr txBox="1"/>
            <p:nvPr/>
          </p:nvSpPr>
          <p:spPr>
            <a:xfrm flipH="1">
              <a:off x="2832834" y="1946552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🏁 Outcome</a:t>
              </a:r>
            </a:p>
          </p:txBody>
        </p:sp>
        <p:sp>
          <p:nvSpPr>
            <p:cNvPr id="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AD8E28-3BDB-891B-A877-E18E0C8AB5C2}"/>
                </a:ext>
              </a:extLst>
            </p:cNvPr>
            <p:cNvSpPr txBox="1"/>
            <p:nvPr/>
          </p:nvSpPr>
          <p:spPr>
            <a:xfrm flipH="1">
              <a:off x="2813230" y="3604925"/>
              <a:ext cx="3170728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💾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The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model was saved as </a:t>
              </a:r>
              <a:r>
                <a:rPr kumimoji="0" lang="en-I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neural_network.pk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l for easy deployment.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⏳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Ready to be used for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future predictions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 new Amazon reviews. 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" name=".01">
              <a:extLst>
                <a:ext uri="{FF2B5EF4-FFF2-40B4-BE49-F238E27FC236}">
                  <a16:creationId xmlns:a16="http://schemas.microsoft.com/office/drawing/2014/main" id="{8FC23C2C-8AD6-022B-F719-C4A23E613EC6}"/>
                </a:ext>
              </a:extLst>
            </p:cNvPr>
            <p:cNvSpPr txBox="1"/>
            <p:nvPr/>
          </p:nvSpPr>
          <p:spPr>
            <a:xfrm flipH="1">
              <a:off x="2813232" y="3353367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💾 Saved Model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CC0EB-989D-0C35-B02F-3BEC3E36ED1E}"/>
              </a:ext>
            </a:extLst>
          </p:cNvPr>
          <p:cNvGrpSpPr/>
          <p:nvPr/>
        </p:nvGrpSpPr>
        <p:grpSpPr>
          <a:xfrm>
            <a:off x="285088" y="3163169"/>
            <a:ext cx="7520264" cy="1727252"/>
            <a:chOff x="1394555" y="1920271"/>
            <a:chExt cx="4701445" cy="1439379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064808-5BD7-8097-B5DA-A15FD760E3B0}"/>
                </a:ext>
              </a:extLst>
            </p:cNvPr>
            <p:cNvSpPr/>
            <p:nvPr/>
          </p:nvSpPr>
          <p:spPr>
            <a:xfrm>
              <a:off x="1524000" y="1920271"/>
              <a:ext cx="4572000" cy="1439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00812-B6A5-0979-BA47-0AF20D778990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0DEB7029-9730-FFF8-68BB-674255AB4985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DC42E9-3856-ECFA-FEB4-3F3EB940BB67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0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F08D2-3D16-B370-8A39-FD39DAF346A9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0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5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8D859F94-2FCF-CCE7-387C-2B3B0C7A647D}"/>
                </a:ext>
              </a:extLst>
            </p:cNvPr>
            <p:cNvSpPr txBox="1"/>
            <p:nvPr/>
          </p:nvSpPr>
          <p:spPr>
            <a:xfrm flipH="1">
              <a:off x="2811166" y="2306195"/>
              <a:ext cx="3272221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🔄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Successfully handled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imbalanced data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after SMOTE preprocessing.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⚖️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High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precision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and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recall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, indicating balanced performance across all classes.</a:t>
              </a:r>
              <a:endParaRPr kumimoji="0" lang="en-US" sz="108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.01">
              <a:extLst>
                <a:ext uri="{FF2B5EF4-FFF2-40B4-BE49-F238E27FC236}">
                  <a16:creationId xmlns:a16="http://schemas.microsoft.com/office/drawing/2014/main" id="{00534151-A271-47C9-0EE2-C46B2C67013E}"/>
                </a:ext>
              </a:extLst>
            </p:cNvPr>
            <p:cNvSpPr txBox="1"/>
            <p:nvPr/>
          </p:nvSpPr>
          <p:spPr>
            <a:xfrm flipH="1">
              <a:off x="2832834" y="1986474"/>
              <a:ext cx="2757396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🌟 Why It Performed Best: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BE8E85-473C-A589-3B39-9283FDCB1FF2}"/>
              </a:ext>
            </a:extLst>
          </p:cNvPr>
          <p:cNvGrpSpPr/>
          <p:nvPr/>
        </p:nvGrpSpPr>
        <p:grpSpPr>
          <a:xfrm>
            <a:off x="285155" y="984397"/>
            <a:ext cx="7551622" cy="2091927"/>
            <a:chOff x="1394555" y="1920269"/>
            <a:chExt cx="4721049" cy="1743271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11AABB-D680-0A82-1443-16AA2110505A}"/>
                </a:ext>
              </a:extLst>
            </p:cNvPr>
            <p:cNvSpPr/>
            <p:nvPr/>
          </p:nvSpPr>
          <p:spPr>
            <a:xfrm>
              <a:off x="1524000" y="1920269"/>
              <a:ext cx="4572000" cy="1710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8D42AC-F86E-23BD-BF52-B39C37D9C453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BC800B37-8759-403D-7325-9AC80B6070FE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4050AE-54E1-338D-0B96-7172EAED2EFA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415386-BDBF-4C66-6433-42E07DACB124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DD5E01B6-0E5C-4389-27CF-8A0A5CC978A8}"/>
                </a:ext>
              </a:extLst>
            </p:cNvPr>
            <p:cNvSpPr txBox="1"/>
            <p:nvPr/>
          </p:nvSpPr>
          <p:spPr>
            <a:xfrm flipH="1">
              <a:off x="2832832" y="2283729"/>
              <a:ext cx="3282772" cy="1379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💡  Three layers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with neurons: 256, 128, and 64.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/>
                <a:t>⚡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ReLU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activation function for hidden layers, allowing non-linear learning.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🛑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Dropout (0.3)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to prevent overfitting and increase generalization.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⚙️ Adam optimizer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with adaptive learning rates to improve convergence speed.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1D24E996-614A-C24A-17EF-05254DFA357F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🛠️ Neural Network Configuration:</a:t>
              </a:r>
            </a:p>
          </p:txBody>
        </p:sp>
      </p:grpSp>
      <p:sp>
        <p:nvSpPr>
          <p:cNvPr id="78" name="Text 0">
            <a:extLst>
              <a:ext uri="{FF2B5EF4-FFF2-40B4-BE49-F238E27FC236}">
                <a16:creationId xmlns:a16="http://schemas.microsoft.com/office/drawing/2014/main" id="{059C4671-3370-02DE-3767-C38F60EEF7BE}"/>
              </a:ext>
            </a:extLst>
          </p:cNvPr>
          <p:cNvSpPr/>
          <p:nvPr/>
        </p:nvSpPr>
        <p:spPr>
          <a:xfrm>
            <a:off x="292323" y="139083"/>
            <a:ext cx="7492854" cy="6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 </a:t>
            </a:r>
            <a:r>
              <a:rPr lang="en-IN" sz="4000" dirty="0"/>
              <a:t>🌍 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Selecting the Best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02ED6-F7AB-6475-6EC7-00EEF5A7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4644">
            <a:off x="8648663" y="602831"/>
            <a:ext cx="3586697" cy="3533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F7453-4D0E-9D3E-952E-BACA53E42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"/>
          <a:stretch/>
        </p:blipFill>
        <p:spPr>
          <a:xfrm rot="1235798">
            <a:off x="10677365" y="4407447"/>
            <a:ext cx="3346789" cy="3418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22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infographics p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B2E4"/>
      </a:accent1>
      <a:accent2>
        <a:srgbClr val="065381"/>
      </a:accent2>
      <a:accent3>
        <a:srgbClr val="8B103E"/>
      </a:accent3>
      <a:accent4>
        <a:srgbClr val="E34856"/>
      </a:accent4>
      <a:accent5>
        <a:srgbClr val="FE912A"/>
      </a:accent5>
      <a:accent6>
        <a:srgbClr val="64D0D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0014-modern-corporate-templat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2565</Words>
  <Application>Microsoft Office PowerPoint</Application>
  <PresentationFormat>Custom</PresentationFormat>
  <Paragraphs>366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47" baseType="lpstr">
      <vt:lpstr>Merriweather Bold</vt:lpstr>
      <vt:lpstr>Montserrat Bold</vt:lpstr>
      <vt:lpstr>Symbol</vt:lpstr>
      <vt:lpstr>Open Sans</vt:lpstr>
      <vt:lpstr>Nunito Semi Bold</vt:lpstr>
      <vt:lpstr>Sitka Text</vt:lpstr>
      <vt:lpstr>Tw Cen MT</vt:lpstr>
      <vt:lpstr>Consolas</vt:lpstr>
      <vt:lpstr>Roboto Light</vt:lpstr>
      <vt:lpstr>Calibri</vt:lpstr>
      <vt:lpstr>Arial</vt:lpstr>
      <vt:lpstr>Black Ops One</vt:lpstr>
      <vt:lpstr>Courier New</vt:lpstr>
      <vt:lpstr>Lora</vt:lpstr>
      <vt:lpstr>Russo One</vt:lpstr>
      <vt:lpstr>PT Sans Bold</vt:lpstr>
      <vt:lpstr>Lato</vt:lpstr>
      <vt:lpstr>Wingdings</vt:lpstr>
      <vt:lpstr>Calibri Light</vt:lpstr>
      <vt:lpstr>Roboto</vt:lpstr>
      <vt:lpstr>Office Theme</vt:lpstr>
      <vt:lpstr>Office 佈景主題</vt:lpstr>
      <vt:lpstr>1_Office Theme</vt:lpstr>
      <vt:lpstr>7_Office Theme</vt:lpstr>
      <vt:lpstr>6_Office Theme</vt:lpstr>
      <vt:lpstr>8_Office Theme</vt:lpstr>
      <vt:lpstr>2_Office Theme</vt:lpstr>
      <vt:lpstr>5_Office Theme</vt:lpstr>
      <vt:lpstr>30014-modern-corporate-template-1</vt:lpstr>
      <vt:lpstr>1_Office 佈景主題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 LAPTOP</cp:lastModifiedBy>
  <cp:revision>36</cp:revision>
  <dcterms:created xsi:type="dcterms:W3CDTF">2025-04-22T07:24:38Z</dcterms:created>
  <dcterms:modified xsi:type="dcterms:W3CDTF">2025-04-30T11:23:53Z</dcterms:modified>
</cp:coreProperties>
</file>